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8" r:id="rId2"/>
    <p:sldId id="259" r:id="rId3"/>
    <p:sldId id="260" r:id="rId4"/>
    <p:sldId id="261" r:id="rId5"/>
    <p:sldId id="289" r:id="rId6"/>
    <p:sldId id="273" r:id="rId7"/>
    <p:sldId id="274" r:id="rId8"/>
    <p:sldId id="275" r:id="rId9"/>
    <p:sldId id="276" r:id="rId10"/>
    <p:sldId id="277" r:id="rId11"/>
    <p:sldId id="278" r:id="rId12"/>
    <p:sldId id="279" r:id="rId13"/>
    <p:sldId id="280" r:id="rId14"/>
    <p:sldId id="267" r:id="rId15"/>
    <p:sldId id="293" r:id="rId16"/>
    <p:sldId id="288" r:id="rId17"/>
    <p:sldId id="286" r:id="rId18"/>
    <p:sldId id="294" r:id="rId19"/>
    <p:sldId id="296" r:id="rId20"/>
    <p:sldId id="298" r:id="rId21"/>
    <p:sldId id="297" r:id="rId22"/>
    <p:sldId id="299" r:id="rId23"/>
    <p:sldId id="301" r:id="rId24"/>
    <p:sldId id="300" r:id="rId25"/>
    <p:sldId id="295" r:id="rId26"/>
    <p:sldId id="268" r:id="rId27"/>
    <p:sldId id="292" r:id="rId28"/>
    <p:sldId id="271" r:id="rId29"/>
    <p:sldId id="272"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jIDBxxOECSCVVm2nC/WQALtcq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1373"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849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1" name="Google Shape;8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2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 name="Google Shape;2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23"/>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24"/>
          <p:cNvSpPr>
            <a:spLocks noGrp="1"/>
          </p:cNvSpPr>
          <p:nvPr>
            <p:ph type="pic" idx="2"/>
          </p:nvPr>
        </p:nvSpPr>
        <p:spPr>
          <a:xfrm>
            <a:off x="1792288" y="612775"/>
            <a:ext cx="5486400" cy="4114800"/>
          </a:xfrm>
          <a:prstGeom prst="rect">
            <a:avLst/>
          </a:prstGeom>
          <a:noFill/>
          <a:ln>
            <a:noFill/>
          </a:ln>
        </p:spPr>
      </p:sp>
      <p:sp>
        <p:nvSpPr>
          <p:cNvPr id="46" name="Google Shape;46;p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7" name="Google Shape;4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3" name="Google Shape;53;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4" name="Google Shape;5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2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2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2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7" name="Google Shape;67;p2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8" name="Google Shape;6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alpha val="49803"/>
          </a:schemeClr>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p:nvPr/>
        </p:nvSpPr>
        <p:spPr>
          <a:xfrm>
            <a:off x="809625" y="457200"/>
            <a:ext cx="7708800" cy="2647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imes New Roman"/>
              <a:buNone/>
            </a:pPr>
            <a:r>
              <a:rPr lang="en-US" sz="2800" b="1" dirty="0">
                <a:solidFill>
                  <a:schemeClr val="dk1"/>
                </a:solidFill>
                <a:latin typeface="Times New Roman"/>
                <a:ea typeface="Times New Roman"/>
                <a:cs typeface="Times New Roman"/>
                <a:sym typeface="Times New Roman"/>
              </a:rPr>
              <a:t>Bachelor of Technology</a:t>
            </a:r>
            <a:endParaRPr dirty="0"/>
          </a:p>
          <a:p>
            <a:pPr marL="0" marR="0" lvl="0" indent="0" algn="ctr" rtl="0">
              <a:lnSpc>
                <a:spcPct val="100000"/>
              </a:lnSpc>
              <a:spcBef>
                <a:spcPts val="0"/>
              </a:spcBef>
              <a:spcAft>
                <a:spcPts val="0"/>
              </a:spcAft>
              <a:buClr>
                <a:srgbClr val="C00000"/>
              </a:buClr>
              <a:buSzPts val="1400"/>
              <a:buFont typeface="Times New Roman"/>
              <a:buNone/>
            </a:pPr>
            <a:r>
              <a:rPr lang="en-US" sz="1400" b="0" i="0" u="none" dirty="0">
                <a:solidFill>
                  <a:srgbClr val="C00000"/>
                </a:solidFill>
                <a:latin typeface="Times New Roman"/>
                <a:ea typeface="Times New Roman"/>
                <a:cs typeface="Times New Roman"/>
                <a:sym typeface="Times New Roman"/>
              </a:rPr>
              <a:t> </a:t>
            </a:r>
            <a:endParaRPr dirty="0"/>
          </a:p>
          <a:p>
            <a:pPr marL="0" marR="0" lvl="0" indent="0" algn="ctr" rtl="0">
              <a:lnSpc>
                <a:spcPct val="100000"/>
              </a:lnSpc>
              <a:spcBef>
                <a:spcPts val="0"/>
              </a:spcBef>
              <a:spcAft>
                <a:spcPts val="0"/>
              </a:spcAft>
              <a:buClr>
                <a:schemeClr val="dk1"/>
              </a:buClr>
              <a:buSzPts val="1800"/>
              <a:buFont typeface="Times New Roman"/>
              <a:buNone/>
            </a:pPr>
            <a:r>
              <a:rPr lang="en-US" sz="1800" b="1" i="0" u="none" dirty="0">
                <a:solidFill>
                  <a:schemeClr val="dk1"/>
                </a:solidFill>
                <a:latin typeface="Times New Roman"/>
                <a:ea typeface="Times New Roman"/>
                <a:cs typeface="Times New Roman"/>
                <a:sym typeface="Times New Roman"/>
              </a:rPr>
              <a:t>Capstone Project Final Review Presentation</a:t>
            </a:r>
            <a:endParaRPr dirty="0"/>
          </a:p>
          <a:p>
            <a:pPr marL="0" marR="0" lvl="0" indent="0" algn="ctr" rtl="0">
              <a:lnSpc>
                <a:spcPct val="100000"/>
              </a:lnSpc>
              <a:spcBef>
                <a:spcPts val="0"/>
              </a:spcBef>
              <a:spcAft>
                <a:spcPts val="0"/>
              </a:spcAft>
              <a:buClr>
                <a:srgbClr val="C00000"/>
              </a:buClr>
              <a:buSzPts val="1400"/>
              <a:buFont typeface="Times New Roman"/>
              <a:buNone/>
            </a:pPr>
            <a:endParaRPr dirty="0"/>
          </a:p>
          <a:p>
            <a:pPr marL="0" marR="0" lvl="0" indent="0" algn="ctr" rtl="0">
              <a:lnSpc>
                <a:spcPct val="100000"/>
              </a:lnSpc>
              <a:spcBef>
                <a:spcPts val="0"/>
              </a:spcBef>
              <a:spcAft>
                <a:spcPts val="0"/>
              </a:spcAft>
              <a:buClr>
                <a:schemeClr val="dk1"/>
              </a:buClr>
              <a:buSzPts val="1400"/>
              <a:buFont typeface="Times New Roman"/>
              <a:buNone/>
            </a:pPr>
            <a:r>
              <a:rPr lang="en-US" sz="1400" b="1" i="0" u="none" dirty="0">
                <a:solidFill>
                  <a:schemeClr val="dk1"/>
                </a:solidFill>
                <a:latin typeface="Times New Roman"/>
                <a:ea typeface="Times New Roman"/>
                <a:cs typeface="Times New Roman"/>
                <a:sym typeface="Times New Roman"/>
              </a:rPr>
              <a:t>Academic Year 202</a:t>
            </a:r>
            <a:r>
              <a:rPr lang="en-US" b="1" dirty="0">
                <a:solidFill>
                  <a:schemeClr val="dk1"/>
                </a:solidFill>
                <a:latin typeface="Times New Roman"/>
                <a:ea typeface="Times New Roman"/>
                <a:cs typeface="Times New Roman"/>
                <a:sym typeface="Times New Roman"/>
              </a:rPr>
              <a:t>3</a:t>
            </a:r>
            <a:r>
              <a:rPr lang="en-US" sz="1400" b="1" i="0" u="none" dirty="0">
                <a:solidFill>
                  <a:schemeClr val="dk1"/>
                </a:solidFill>
                <a:latin typeface="Times New Roman"/>
                <a:ea typeface="Times New Roman"/>
                <a:cs typeface="Times New Roman"/>
                <a:sym typeface="Times New Roman"/>
              </a:rPr>
              <a:t>-2</a:t>
            </a:r>
            <a:r>
              <a:rPr lang="en-US" b="1" dirty="0">
                <a:solidFill>
                  <a:schemeClr val="dk1"/>
                </a:solidFill>
                <a:latin typeface="Times New Roman"/>
                <a:ea typeface="Times New Roman"/>
                <a:cs typeface="Times New Roman"/>
                <a:sym typeface="Times New Roman"/>
              </a:rPr>
              <a:t>4</a:t>
            </a:r>
            <a:endParaRPr dirty="0"/>
          </a:p>
          <a:p>
            <a:pPr marL="0" marR="0" lvl="0" indent="0" algn="ctr" rtl="0">
              <a:lnSpc>
                <a:spcPct val="100000"/>
              </a:lnSpc>
              <a:spcBef>
                <a:spcPts val="0"/>
              </a:spcBef>
              <a:spcAft>
                <a:spcPts val="0"/>
              </a:spcAft>
              <a:buClr>
                <a:schemeClr val="dk1"/>
              </a:buClr>
              <a:buSzPts val="1400"/>
              <a:buFont typeface="Times New Roman"/>
              <a:buNone/>
            </a:pPr>
            <a:r>
              <a:rPr lang="en-US" sz="1400" b="1" i="0" u="none" dirty="0">
                <a:solidFill>
                  <a:schemeClr val="dk1"/>
                </a:solidFill>
                <a:latin typeface="Times New Roman"/>
                <a:ea typeface="Times New Roman"/>
                <a:cs typeface="Times New Roman"/>
                <a:sym typeface="Times New Roman"/>
              </a:rPr>
              <a:t>Semester </a:t>
            </a:r>
            <a:r>
              <a:rPr lang="en-US" b="1" dirty="0">
                <a:solidFill>
                  <a:schemeClr val="dk1"/>
                </a:solidFill>
                <a:latin typeface="Times New Roman"/>
                <a:ea typeface="Times New Roman"/>
                <a:cs typeface="Times New Roman"/>
                <a:sym typeface="Times New Roman"/>
              </a:rPr>
              <a:t>XII</a:t>
            </a:r>
            <a:endParaRPr dirty="0"/>
          </a:p>
          <a:p>
            <a:pPr marL="0" marR="0" lvl="0" indent="0" algn="ctr" rtl="0">
              <a:lnSpc>
                <a:spcPct val="100000"/>
              </a:lnSpc>
              <a:spcBef>
                <a:spcPts val="0"/>
              </a:spcBef>
              <a:spcAft>
                <a:spcPts val="0"/>
              </a:spcAft>
              <a:buClr>
                <a:schemeClr val="dk1"/>
              </a:buClr>
              <a:buSzPts val="1400"/>
              <a:buFont typeface="Calibri"/>
              <a:buNone/>
            </a:pPr>
            <a:endParaRPr sz="1400" b="1" i="0" u="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Calibri"/>
              <a:buNone/>
            </a:pPr>
            <a:endParaRPr sz="1800" b="1" i="0" u="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en-US" sz="1800" b="1" i="0" u="none" dirty="0">
                <a:solidFill>
                  <a:schemeClr val="dk1"/>
                </a:solidFill>
                <a:latin typeface="Calibri"/>
                <a:ea typeface="Calibri"/>
                <a:cs typeface="Calibri"/>
                <a:sym typeface="Calibri"/>
              </a:rPr>
              <a:t> </a:t>
            </a:r>
            <a:endParaRPr dirty="0"/>
          </a:p>
          <a:p>
            <a:pPr marL="0" marR="0" lvl="0" indent="0" algn="ctr" rtl="0">
              <a:lnSpc>
                <a:spcPct val="100000"/>
              </a:lnSpc>
              <a:spcBef>
                <a:spcPts val="0"/>
              </a:spcBef>
              <a:spcAft>
                <a:spcPts val="0"/>
              </a:spcAft>
              <a:buClr>
                <a:schemeClr val="dk1"/>
              </a:buClr>
              <a:buSzPts val="1400"/>
              <a:buFont typeface="Calibri"/>
              <a:buNone/>
            </a:pPr>
            <a:r>
              <a:rPr lang="en-US" sz="1400" b="1" i="0" u="none" dirty="0">
                <a:solidFill>
                  <a:schemeClr val="dk1"/>
                </a:solidFill>
                <a:latin typeface="Calibri"/>
                <a:ea typeface="Calibri"/>
                <a:cs typeface="Calibri"/>
                <a:sym typeface="Calibri"/>
              </a:rPr>
              <a:t> </a:t>
            </a:r>
            <a:endParaRPr dirty="0"/>
          </a:p>
        </p:txBody>
      </p:sp>
      <p:pic>
        <p:nvPicPr>
          <p:cNvPr id="104" name="Google Shape;104;p3" descr="C:\Documents and Settings\sachin.arondekar\Desktop\NMIMSLogo.PNG"/>
          <p:cNvPicPr preferRelativeResize="0"/>
          <p:nvPr/>
        </p:nvPicPr>
        <p:blipFill rotWithShape="1">
          <a:blip r:embed="rId3">
            <a:alphaModFix/>
          </a:blip>
          <a:srcRect/>
          <a:stretch/>
        </p:blipFill>
        <p:spPr>
          <a:xfrm>
            <a:off x="3886200" y="2566537"/>
            <a:ext cx="1371600" cy="1076325"/>
          </a:xfrm>
          <a:prstGeom prst="rect">
            <a:avLst/>
          </a:prstGeom>
          <a:noFill/>
          <a:ln>
            <a:noFill/>
          </a:ln>
        </p:spPr>
      </p:pic>
      <p:sp>
        <p:nvSpPr>
          <p:cNvPr id="105" name="Google Shape;105;p3"/>
          <p:cNvSpPr txBox="1"/>
          <p:nvPr/>
        </p:nvSpPr>
        <p:spPr>
          <a:xfrm>
            <a:off x="2057400" y="4038600"/>
            <a:ext cx="4991100" cy="1952625"/>
          </a:xfrm>
          <a:prstGeom prst="rect">
            <a:avLst/>
          </a:prstGeom>
          <a:noFill/>
          <a:ln w="76200" cap="flat" cmpd="thickThin">
            <a:solidFill>
              <a:srgbClr val="622423"/>
            </a:solidFill>
            <a:prstDash val="solid"/>
            <a:miter lim="800000"/>
            <a:headEnd type="none" w="sm" len="sm"/>
            <a:tailEnd type="none" w="sm" len="sm"/>
          </a:ln>
        </p:spPr>
        <p:txBody>
          <a:bodyPr spcFirstLastPara="1" wrap="square" lIns="137150" tIns="91425" rIns="137150" bIns="9142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dirty="0">
                <a:solidFill>
                  <a:schemeClr val="dk1"/>
                </a:solidFill>
                <a:latin typeface="Calibri"/>
                <a:ea typeface="Calibri"/>
                <a:cs typeface="Calibri"/>
                <a:sym typeface="Calibri"/>
              </a:rPr>
              <a:t>SVKM’s NMIMS</a:t>
            </a:r>
            <a:endParaRPr dirty="0"/>
          </a:p>
          <a:p>
            <a:pPr marL="0" marR="0" lvl="0" indent="0" algn="ctr" rtl="0">
              <a:lnSpc>
                <a:spcPct val="100000"/>
              </a:lnSpc>
              <a:spcBef>
                <a:spcPts val="800"/>
              </a:spcBef>
              <a:spcAft>
                <a:spcPts val="0"/>
              </a:spcAft>
              <a:buClr>
                <a:schemeClr val="dk1"/>
              </a:buClr>
              <a:buSzPts val="1400"/>
              <a:buFont typeface="Calibri"/>
              <a:buNone/>
            </a:pPr>
            <a:r>
              <a:rPr lang="en-US" sz="1400" b="1" i="0" u="none" dirty="0">
                <a:solidFill>
                  <a:schemeClr val="dk1"/>
                </a:solidFill>
                <a:latin typeface="Calibri"/>
                <a:ea typeface="Calibri"/>
                <a:cs typeface="Calibri"/>
                <a:sym typeface="Calibri"/>
              </a:rPr>
              <a:t>Mukesh Patel School of Technology Management and Engineering, Vile Parle, Mumbai- 400056</a:t>
            </a:r>
            <a:endParaRPr dirty="0"/>
          </a:p>
          <a:p>
            <a:pPr marL="0" marR="0" lvl="0" indent="0" algn="ctr" rtl="0">
              <a:lnSpc>
                <a:spcPct val="100000"/>
              </a:lnSpc>
              <a:spcBef>
                <a:spcPts val="800"/>
              </a:spcBef>
              <a:spcAft>
                <a:spcPts val="0"/>
              </a:spcAft>
              <a:buClr>
                <a:schemeClr val="dk1"/>
              </a:buClr>
              <a:buSzPts val="1400"/>
              <a:buFont typeface="Calibri"/>
              <a:buNone/>
            </a:pPr>
            <a:endParaRPr sz="1400" b="1" i="0" u="none" dirty="0">
              <a:solidFill>
                <a:schemeClr val="dk1"/>
              </a:solidFill>
              <a:latin typeface="Calibri"/>
              <a:ea typeface="Calibri"/>
              <a:cs typeface="Calibri"/>
              <a:sym typeface="Calibri"/>
            </a:endParaRPr>
          </a:p>
          <a:p>
            <a:pPr marL="0" marR="0" lvl="0" indent="0" algn="ctr" rtl="0">
              <a:lnSpc>
                <a:spcPct val="100000"/>
              </a:lnSpc>
              <a:spcBef>
                <a:spcPts val="800"/>
              </a:spcBef>
              <a:spcAft>
                <a:spcPts val="0"/>
              </a:spcAft>
              <a:buClr>
                <a:schemeClr val="dk1"/>
              </a:buClr>
              <a:buSzPts val="1400"/>
              <a:buFont typeface="Calibri"/>
              <a:buNone/>
            </a:pPr>
            <a:r>
              <a:rPr lang="en-US" sz="1400" b="1" i="0" u="none" dirty="0">
                <a:solidFill>
                  <a:schemeClr val="dk1"/>
                </a:solidFill>
                <a:latin typeface="Calibri"/>
                <a:ea typeface="Calibri"/>
                <a:cs typeface="Calibri"/>
                <a:sym typeface="Calibri"/>
              </a:rPr>
              <a:t>Department of Electronics &amp; Telecommunication</a:t>
            </a:r>
            <a:endParaRPr sz="1400" b="1" i="0" u="none" dirty="0">
              <a:solidFill>
                <a:schemeClr val="dk1"/>
              </a:solidFill>
              <a:latin typeface="Times New Roman"/>
              <a:ea typeface="Times New Roman"/>
              <a:cs typeface="Times New Roman"/>
              <a:sym typeface="Times New Roman"/>
            </a:endParaRPr>
          </a:p>
          <a:p>
            <a:pPr marL="0" marR="0" lvl="0" indent="0" algn="l" rtl="0">
              <a:lnSpc>
                <a:spcPct val="100000"/>
              </a:lnSpc>
              <a:spcBef>
                <a:spcPts val="800"/>
              </a:spcBef>
              <a:spcAft>
                <a:spcPts val="0"/>
              </a:spcAft>
              <a:buNone/>
            </a:pPr>
            <a:endParaRPr sz="1400" b="1" i="0" u="none" dirty="0">
              <a:solidFill>
                <a:schemeClr val="dk1"/>
              </a:solidFill>
              <a:latin typeface="Times New Roman"/>
              <a:ea typeface="Times New Roman"/>
              <a:cs typeface="Times New Roman"/>
              <a:sym typeface="Times New Roman"/>
            </a:endParaRPr>
          </a:p>
        </p:txBody>
      </p:sp>
      <p:sp>
        <p:nvSpPr>
          <p:cNvPr id="107" name="Google Shape;107;p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FC7C-9AAF-9889-3483-1C1AE806289F}"/>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Literature Survey</a:t>
            </a:r>
            <a:endParaRPr lang="en-IN" dirty="0"/>
          </a:p>
        </p:txBody>
      </p:sp>
      <p:sp>
        <p:nvSpPr>
          <p:cNvPr id="3" name="Text Placeholder 2">
            <a:extLst>
              <a:ext uri="{FF2B5EF4-FFF2-40B4-BE49-F238E27FC236}">
                <a16:creationId xmlns:a16="http://schemas.microsoft.com/office/drawing/2014/main" id="{4487BA0B-6189-D25A-8DA4-01AD46A7ED09}"/>
              </a:ext>
            </a:extLst>
          </p:cNvPr>
          <p:cNvSpPr>
            <a:spLocks noGrp="1"/>
          </p:cNvSpPr>
          <p:nvPr>
            <p:ph type="body" idx="1"/>
          </p:nvPr>
        </p:nvSpPr>
        <p:spPr>
          <a:xfrm>
            <a:off x="457200" y="1600200"/>
            <a:ext cx="8229600" cy="4879258"/>
          </a:xfrm>
        </p:spPr>
        <p:txBody>
          <a:bodyPr/>
          <a:lstStyle/>
          <a:p>
            <a:pPr marL="114300" indent="0" algn="just">
              <a:buNone/>
            </a:pPr>
            <a:r>
              <a:rPr lang="en-US" sz="1600" b="1" dirty="0">
                <a:latin typeface="Times New Roman" panose="02020603050405020304" pitchFamily="18" charset="0"/>
                <a:cs typeface="Times New Roman" panose="02020603050405020304" pitchFamily="18" charset="0"/>
              </a:rPr>
              <a:t>[4]"Continuous Glucose Monitoring Using Wearable Sensors in Diabetes Management: A Review “</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In-depth Review: </a:t>
            </a:r>
            <a:r>
              <a:rPr lang="en-US" sz="1600" dirty="0">
                <a:latin typeface="Times New Roman" panose="02020603050405020304" pitchFamily="18" charset="0"/>
                <a:cs typeface="Times New Roman" panose="02020603050405020304" pitchFamily="18" charset="0"/>
              </a:rPr>
              <a:t>The paper offers a comprehensive review of wearable sensor technology for continuous glucose monitoring, focusing on its role in diabetes management.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Technology Evaluation: </a:t>
            </a:r>
            <a:r>
              <a:rPr lang="en-US" sz="1600" dirty="0">
                <a:latin typeface="Times New Roman" panose="02020603050405020304" pitchFamily="18" charset="0"/>
                <a:cs typeface="Times New Roman" panose="02020603050405020304" pitchFamily="18" charset="0"/>
              </a:rPr>
              <a:t>Wang et al. assess the effectiveness of wearable sensors in providing continuous glucose monitoring, examining their accuracy and reliability in real-world scenarios.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Advancements Highlighted: </a:t>
            </a:r>
            <a:r>
              <a:rPr lang="en-US" sz="1600" dirty="0">
                <a:latin typeface="Times New Roman" panose="02020603050405020304" pitchFamily="18" charset="0"/>
                <a:cs typeface="Times New Roman" panose="02020603050405020304" pitchFamily="18" charset="0"/>
              </a:rPr>
              <a:t>The review highlights advancements in wearable sensor technology, such as improved accuracy, miniaturization, and integration with mobile apps for better diabetes management.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Clinical Implications: </a:t>
            </a:r>
            <a:r>
              <a:rPr lang="en-US" sz="1600" dirty="0">
                <a:latin typeface="Times New Roman" panose="02020603050405020304" pitchFamily="18" charset="0"/>
                <a:cs typeface="Times New Roman" panose="02020603050405020304" pitchFamily="18" charset="0"/>
              </a:rPr>
              <a:t>Discusses the clinical implications of continuous glucose monitoring using wearable sensors, including its potential to enhance glycemic control, reduce hypoglycemic events, and improve quality of life for individuals with diabetes.</a:t>
            </a:r>
          </a:p>
        </p:txBody>
      </p:sp>
      <p:sp>
        <p:nvSpPr>
          <p:cNvPr id="4" name="Slide Number Placeholder 3">
            <a:extLst>
              <a:ext uri="{FF2B5EF4-FFF2-40B4-BE49-F238E27FC236}">
                <a16:creationId xmlns:a16="http://schemas.microsoft.com/office/drawing/2014/main" id="{8008A387-307E-ABBA-49CB-1F41A8CCB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417613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18F6-9660-34B8-A50E-FF82D246DC07}"/>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Literature Survey</a:t>
            </a:r>
            <a:endParaRPr lang="en-IN" dirty="0"/>
          </a:p>
        </p:txBody>
      </p:sp>
      <p:sp>
        <p:nvSpPr>
          <p:cNvPr id="3" name="Text Placeholder 2">
            <a:extLst>
              <a:ext uri="{FF2B5EF4-FFF2-40B4-BE49-F238E27FC236}">
                <a16:creationId xmlns:a16="http://schemas.microsoft.com/office/drawing/2014/main" id="{56CD3114-AFF0-8A5A-899F-9E20B2F865B8}"/>
              </a:ext>
            </a:extLst>
          </p:cNvPr>
          <p:cNvSpPr>
            <a:spLocks noGrp="1"/>
          </p:cNvSpPr>
          <p:nvPr>
            <p:ph type="body" idx="1"/>
          </p:nvPr>
        </p:nvSpPr>
        <p:spPr>
          <a:xfrm>
            <a:off x="457200" y="1600200"/>
            <a:ext cx="8105775" cy="4525962"/>
          </a:xfrm>
        </p:spPr>
        <p:txBody>
          <a:bodyPr/>
          <a:lstStyle/>
          <a:p>
            <a:pPr marL="114300" indent="0" algn="just">
              <a:buNone/>
            </a:pPr>
            <a:r>
              <a:rPr lang="en-US" sz="1600" b="1" dirty="0">
                <a:latin typeface="Times New Roman" panose="02020603050405020304" pitchFamily="18" charset="0"/>
                <a:cs typeface="Times New Roman" panose="02020603050405020304" pitchFamily="18" charset="0"/>
              </a:rPr>
              <a:t>[5]"Wearable Sensors and Artificial Intelligence for Early Detection of Health Abnormalities: A Review “</a:t>
            </a:r>
          </a:p>
          <a:p>
            <a:pPr marL="114300" indent="0" algn="just">
              <a:buNone/>
            </a:pPr>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Comprehensive Review: </a:t>
            </a:r>
            <a:r>
              <a:rPr lang="en-US" sz="1600" dirty="0">
                <a:latin typeface="Times New Roman" panose="02020603050405020304" pitchFamily="18" charset="0"/>
                <a:cs typeface="Times New Roman" panose="02020603050405020304" pitchFamily="18" charset="0"/>
              </a:rPr>
              <a:t>The paper provides a thorough review of wearable sensors and AI technologies for early detection of health abnormalities.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Technology Integration: </a:t>
            </a:r>
            <a:r>
              <a:rPr lang="en-US" sz="1600" dirty="0">
                <a:latin typeface="Times New Roman" panose="02020603050405020304" pitchFamily="18" charset="0"/>
                <a:cs typeface="Times New Roman" panose="02020603050405020304" pitchFamily="18" charset="0"/>
              </a:rPr>
              <a:t>It explores the integration of wearable sensors with AI algorithms to enable early detection of various health conditions.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Advantages Highlighted: </a:t>
            </a:r>
            <a:r>
              <a:rPr lang="en-US" sz="1600" dirty="0">
                <a:latin typeface="Times New Roman" panose="02020603050405020304" pitchFamily="18" charset="0"/>
                <a:cs typeface="Times New Roman" panose="02020603050405020304" pitchFamily="18" charset="0"/>
              </a:rPr>
              <a:t>The review emphasizes the advantages of combining wearable sensors and AI, such as real-time monitoring, personalized health insights, and timely intervention.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Clinical Significance: </a:t>
            </a:r>
            <a:r>
              <a:rPr lang="en-US" sz="1600" dirty="0">
                <a:latin typeface="Times New Roman" panose="02020603050405020304" pitchFamily="18" charset="0"/>
                <a:cs typeface="Times New Roman" panose="02020603050405020304" pitchFamily="18" charset="0"/>
              </a:rPr>
              <a:t>Discusses the clinical significance of early detection enabled by these technologies, potentially leading to improved health outcomes and reduced healthcare costs.</a:t>
            </a:r>
          </a:p>
        </p:txBody>
      </p:sp>
      <p:sp>
        <p:nvSpPr>
          <p:cNvPr id="4" name="Slide Number Placeholder 3">
            <a:extLst>
              <a:ext uri="{FF2B5EF4-FFF2-40B4-BE49-F238E27FC236}">
                <a16:creationId xmlns:a16="http://schemas.microsoft.com/office/drawing/2014/main" id="{BD07AC0C-11E6-1B5D-9DEC-7654CB62B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89044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8B93-93AB-DA7F-779B-0B907D9E832B}"/>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Problem Statement</a:t>
            </a:r>
            <a:endParaRPr lang="en-IN" dirty="0"/>
          </a:p>
        </p:txBody>
      </p:sp>
      <p:sp>
        <p:nvSpPr>
          <p:cNvPr id="3" name="Text Placeholder 2">
            <a:extLst>
              <a:ext uri="{FF2B5EF4-FFF2-40B4-BE49-F238E27FC236}">
                <a16:creationId xmlns:a16="http://schemas.microsoft.com/office/drawing/2014/main" id="{B8C2F255-D396-9F3A-DD36-4A92696BC525}"/>
              </a:ext>
            </a:extLst>
          </p:cNvPr>
          <p:cNvSpPr>
            <a:spLocks noGrp="1"/>
          </p:cNvSpPr>
          <p:nvPr>
            <p:ph type="body" idx="1"/>
          </p:nvPr>
        </p:nvSpPr>
        <p:spPr>
          <a:xfrm>
            <a:off x="457200" y="1624012"/>
            <a:ext cx="8229600" cy="4525962"/>
          </a:xfrm>
        </p:spPr>
        <p:txBody>
          <a:bodyPr/>
          <a:lstStyle/>
          <a:p>
            <a:pPr algn="just"/>
            <a:r>
              <a:rPr lang="en-US" sz="1800" b="1" i="0" dirty="0">
                <a:solidFill>
                  <a:srgbClr val="0D0D0D"/>
                </a:solidFill>
                <a:effectLst/>
                <a:latin typeface="Times New Roman" panose="02020603050405020304" pitchFamily="18" charset="0"/>
                <a:cs typeface="Times New Roman" panose="02020603050405020304" pitchFamily="18" charset="0"/>
              </a:rPr>
              <a:t>Limited Remote Monitoring: </a:t>
            </a:r>
            <a:r>
              <a:rPr lang="en-US" sz="1800" b="0" i="0" dirty="0">
                <a:solidFill>
                  <a:srgbClr val="0D0D0D"/>
                </a:solidFill>
                <a:effectLst/>
                <a:latin typeface="Times New Roman" panose="02020603050405020304" pitchFamily="18" charset="0"/>
                <a:cs typeface="Times New Roman" panose="02020603050405020304" pitchFamily="18" charset="0"/>
              </a:rPr>
              <a:t>Traditional healthcare systems lack efficient remote monitoring capabilities, hindering timely interventions and patient care outside clinical settings.</a:t>
            </a:r>
          </a:p>
          <a:p>
            <a:pPr algn="just"/>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just"/>
            <a:r>
              <a:rPr lang="en-US" sz="1800" b="1" i="0" dirty="0">
                <a:solidFill>
                  <a:srgbClr val="0D0D0D"/>
                </a:solidFill>
                <a:effectLst/>
                <a:latin typeface="Times New Roman" panose="02020603050405020304" pitchFamily="18" charset="0"/>
                <a:cs typeface="Times New Roman" panose="02020603050405020304" pitchFamily="18" charset="0"/>
              </a:rPr>
              <a:t>Data Accessibility Challenges: </a:t>
            </a:r>
            <a:r>
              <a:rPr lang="en-US" sz="1800" b="0" i="0" dirty="0">
                <a:solidFill>
                  <a:srgbClr val="0D0D0D"/>
                </a:solidFill>
                <a:effectLst/>
                <a:latin typeface="Times New Roman" panose="02020603050405020304" pitchFamily="18" charset="0"/>
                <a:cs typeface="Times New Roman" panose="02020603050405020304" pitchFamily="18" charset="0"/>
              </a:rPr>
              <a:t>Accessing comprehensive patient data and medical records remotely is often cumbersome and inefficient, impeding healthcare professionals' ability to make informed decisions.</a:t>
            </a:r>
          </a:p>
          <a:p>
            <a:pPr algn="just"/>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just"/>
            <a:r>
              <a:rPr lang="en-US" sz="1800" b="1" i="0" dirty="0">
                <a:solidFill>
                  <a:srgbClr val="0D0D0D"/>
                </a:solidFill>
                <a:effectLst/>
                <a:latin typeface="Times New Roman" panose="02020603050405020304" pitchFamily="18" charset="0"/>
                <a:cs typeface="Times New Roman" panose="02020603050405020304" pitchFamily="18" charset="0"/>
              </a:rPr>
              <a:t>Technological Disconnect: </a:t>
            </a:r>
            <a:r>
              <a:rPr lang="en-US" sz="1800" b="0" i="0" dirty="0">
                <a:solidFill>
                  <a:srgbClr val="0D0D0D"/>
                </a:solidFill>
                <a:effectLst/>
                <a:latin typeface="Times New Roman" panose="02020603050405020304" pitchFamily="18" charset="0"/>
                <a:cs typeface="Times New Roman" panose="02020603050405020304" pitchFamily="18" charset="0"/>
              </a:rPr>
              <a:t>Existing healthcare systems often fail to integrate modern technology effectively, resulting in fragmented data collection and limited accessibility for professionals and patients alike.</a:t>
            </a:r>
          </a:p>
          <a:p>
            <a:pPr algn="just"/>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just"/>
            <a:r>
              <a:rPr lang="en-US" sz="1800" b="1" i="0" dirty="0">
                <a:solidFill>
                  <a:srgbClr val="0D0D0D"/>
                </a:solidFill>
                <a:effectLst/>
                <a:latin typeface="Times New Roman" panose="02020603050405020304" pitchFamily="18" charset="0"/>
                <a:cs typeface="Times New Roman" panose="02020603050405020304" pitchFamily="18" charset="0"/>
              </a:rPr>
              <a:t>Healthcare Inequities: </a:t>
            </a:r>
            <a:r>
              <a:rPr lang="en-US" sz="1800" b="0" i="0" dirty="0">
                <a:solidFill>
                  <a:srgbClr val="0D0D0D"/>
                </a:solidFill>
                <a:effectLst/>
                <a:latin typeface="Times New Roman" panose="02020603050405020304" pitchFamily="18" charset="0"/>
                <a:cs typeface="Times New Roman" panose="02020603050405020304" pitchFamily="18" charset="0"/>
              </a:rPr>
              <a:t>Disparities in healthcare access and quality persist, particularly in remote or underserved areas, highlighting the urgent need for innovative solutions to improve healthcare accessibility and standards.</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E5AD8F0-BDB2-7F46-F990-5221829D6F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46885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834B-F66F-9027-172B-2E7DE51E130F}"/>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Block Diagram</a:t>
            </a:r>
            <a:endParaRPr lang="en-IN" b="1" dirty="0"/>
          </a:p>
        </p:txBody>
      </p:sp>
      <p:sp>
        <p:nvSpPr>
          <p:cNvPr id="4" name="Slide Number Placeholder 3">
            <a:extLst>
              <a:ext uri="{FF2B5EF4-FFF2-40B4-BE49-F238E27FC236}">
                <a16:creationId xmlns:a16="http://schemas.microsoft.com/office/drawing/2014/main" id="{F19A475B-055A-A41F-8A4A-788A39C5BB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2" name="Picture 11">
            <a:extLst>
              <a:ext uri="{FF2B5EF4-FFF2-40B4-BE49-F238E27FC236}">
                <a16:creationId xmlns:a16="http://schemas.microsoft.com/office/drawing/2014/main" id="{FC0D11E6-C95A-738B-42AE-5A0D8AA820EF}"/>
              </a:ext>
            </a:extLst>
          </p:cNvPr>
          <p:cNvPicPr>
            <a:picLocks noChangeAspect="1"/>
          </p:cNvPicPr>
          <p:nvPr/>
        </p:nvPicPr>
        <p:blipFill>
          <a:blip r:embed="rId2"/>
          <a:stretch>
            <a:fillRect/>
          </a:stretch>
        </p:blipFill>
        <p:spPr>
          <a:xfrm>
            <a:off x="654844" y="2125359"/>
            <a:ext cx="7834312" cy="3267884"/>
          </a:xfrm>
          <a:prstGeom prst="rect">
            <a:avLst/>
          </a:prstGeom>
        </p:spPr>
      </p:pic>
    </p:spTree>
    <p:extLst>
      <p:ext uri="{BB962C8B-B14F-4D97-AF65-F5344CB8AC3E}">
        <p14:creationId xmlns:p14="http://schemas.microsoft.com/office/powerpoint/2010/main" val="3956498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a:spLocks noGrp="1"/>
          </p:cNvSpPr>
          <p:nvPr>
            <p:ph type="body" idx="1"/>
          </p:nvPr>
        </p:nvSpPr>
        <p:spPr>
          <a:xfrm>
            <a:off x="742951" y="1417637"/>
            <a:ext cx="3067050" cy="515938"/>
          </a:xfrm>
          <a:prstGeom prst="rect">
            <a:avLst/>
          </a:prstGeom>
          <a:noFill/>
          <a:ln>
            <a:noFill/>
          </a:ln>
        </p:spPr>
        <p:txBody>
          <a:bodyPr spcFirstLastPara="1" wrap="square" lIns="91425" tIns="45700" rIns="91425" bIns="45700" anchor="t" anchorCtr="0">
            <a:noAutofit/>
          </a:bodyPr>
          <a:lstStyle/>
          <a:p>
            <a:pPr marL="114300" indent="0" algn="just">
              <a:buNone/>
            </a:pPr>
            <a:r>
              <a:rPr lang="en-IN" sz="1800" b="1" dirty="0">
                <a:solidFill>
                  <a:schemeClr val="tx1"/>
                </a:solidFill>
                <a:latin typeface="Times New Roman" panose="02020603050405020304" pitchFamily="18" charset="0"/>
                <a:cs typeface="Times New Roman" panose="02020603050405020304" pitchFamily="18" charset="0"/>
              </a:rPr>
              <a:t>Hardware Requirements</a:t>
            </a:r>
          </a:p>
        </p:txBody>
      </p:sp>
      <p:sp>
        <p:nvSpPr>
          <p:cNvPr id="175" name="Google Shape;175;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Hardware &amp; Software Requirements</a:t>
            </a:r>
            <a:endParaRPr dirty="0"/>
          </a:p>
        </p:txBody>
      </p:sp>
      <p:sp>
        <p:nvSpPr>
          <p:cNvPr id="177" name="Google Shape;177;p1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14</a:t>
            </a:fld>
            <a:endParaRPr/>
          </a:p>
        </p:txBody>
      </p:sp>
      <p:pic>
        <p:nvPicPr>
          <p:cNvPr id="4" name="Picture 3">
            <a:extLst>
              <a:ext uri="{FF2B5EF4-FFF2-40B4-BE49-F238E27FC236}">
                <a16:creationId xmlns:a16="http://schemas.microsoft.com/office/drawing/2014/main" id="{AF35EA00-FD82-801E-A0B0-28558F6D8A6A}"/>
              </a:ext>
            </a:extLst>
          </p:cNvPr>
          <p:cNvPicPr>
            <a:picLocks noChangeAspect="1"/>
          </p:cNvPicPr>
          <p:nvPr/>
        </p:nvPicPr>
        <p:blipFill>
          <a:blip r:embed="rId3"/>
          <a:stretch>
            <a:fillRect/>
          </a:stretch>
        </p:blipFill>
        <p:spPr>
          <a:xfrm>
            <a:off x="976312" y="1933575"/>
            <a:ext cx="6429375" cy="42414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a:spLocks noGrp="1"/>
          </p:cNvSpPr>
          <p:nvPr>
            <p:ph type="body" idx="1"/>
          </p:nvPr>
        </p:nvSpPr>
        <p:spPr>
          <a:xfrm>
            <a:off x="600076" y="1417637"/>
            <a:ext cx="3067050" cy="515938"/>
          </a:xfrm>
          <a:prstGeom prst="rect">
            <a:avLst/>
          </a:prstGeom>
          <a:noFill/>
          <a:ln>
            <a:noFill/>
          </a:ln>
        </p:spPr>
        <p:txBody>
          <a:bodyPr spcFirstLastPara="1" wrap="square" lIns="91425" tIns="45700" rIns="91425" bIns="45700" anchor="t" anchorCtr="0">
            <a:noAutofit/>
          </a:bodyPr>
          <a:lstStyle/>
          <a:p>
            <a:pPr marL="114300" indent="0" algn="just">
              <a:buNone/>
            </a:pPr>
            <a:r>
              <a:rPr lang="en-IN" sz="1800" b="1" dirty="0">
                <a:solidFill>
                  <a:schemeClr val="tx1"/>
                </a:solidFill>
                <a:latin typeface="Times New Roman" panose="02020603050405020304" pitchFamily="18" charset="0"/>
                <a:cs typeface="Times New Roman" panose="02020603050405020304" pitchFamily="18" charset="0"/>
              </a:rPr>
              <a:t>Software Requirements</a:t>
            </a:r>
          </a:p>
        </p:txBody>
      </p:sp>
      <p:sp>
        <p:nvSpPr>
          <p:cNvPr id="175" name="Google Shape;175;p12"/>
          <p:cNvSpPr txBox="1">
            <a:spLocks noGrp="1"/>
          </p:cNvSpPr>
          <p:nvPr>
            <p:ph type="title"/>
          </p:nvPr>
        </p:nvSpPr>
        <p:spPr>
          <a:xfrm>
            <a:off x="0" y="274637"/>
            <a:ext cx="91440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Hardware &amp; Software Requirements</a:t>
            </a:r>
            <a:endParaRPr dirty="0"/>
          </a:p>
        </p:txBody>
      </p:sp>
      <p:sp>
        <p:nvSpPr>
          <p:cNvPr id="177" name="Google Shape;177;p1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15</a:t>
            </a:fld>
            <a:endParaRPr/>
          </a:p>
        </p:txBody>
      </p:sp>
      <p:pic>
        <p:nvPicPr>
          <p:cNvPr id="2054" name="Picture 6" descr="C++ - Wikipedia">
            <a:extLst>
              <a:ext uri="{FF2B5EF4-FFF2-40B4-BE49-F238E27FC236}">
                <a16:creationId xmlns:a16="http://schemas.microsoft.com/office/drawing/2014/main" id="{1F64D53C-B826-661B-E337-E9CADA509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48" y="3470857"/>
            <a:ext cx="878379" cy="9874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lutter – Medium">
            <a:extLst>
              <a:ext uri="{FF2B5EF4-FFF2-40B4-BE49-F238E27FC236}">
                <a16:creationId xmlns:a16="http://schemas.microsoft.com/office/drawing/2014/main" id="{EF3BA917-5FA5-E370-2B1D-AD68DF0AE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6" y="4762119"/>
            <a:ext cx="1015451" cy="10154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is Firebase? The complete story, abridged. | by Doug Stevenson |  Firebase Developers | Medium">
            <a:extLst>
              <a:ext uri="{FF2B5EF4-FFF2-40B4-BE49-F238E27FC236}">
                <a16:creationId xmlns:a16="http://schemas.microsoft.com/office/drawing/2014/main" id="{CAF38BCE-B706-E088-2C8E-FD4343A1D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478" y="2189898"/>
            <a:ext cx="1015453" cy="101545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 round black-and-white yin-yang logo stating 'Wi-Fi Alliance'">
            <a:extLst>
              <a:ext uri="{FF2B5EF4-FFF2-40B4-BE49-F238E27FC236}">
                <a16:creationId xmlns:a16="http://schemas.microsoft.com/office/drawing/2014/main" id="{56D629FB-A64D-B554-7BBF-2518E7D86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477" y="3717458"/>
            <a:ext cx="1015454" cy="60004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Figma, logo, brand icon - Free download on Iconfinder">
            <a:extLst>
              <a:ext uri="{FF2B5EF4-FFF2-40B4-BE49-F238E27FC236}">
                <a16:creationId xmlns:a16="http://schemas.microsoft.com/office/drawing/2014/main" id="{ECEB718E-DD3F-2600-656F-5FED5F95D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9628" y="4829605"/>
            <a:ext cx="905152" cy="90515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Arduino logo - Social media &amp; Logos Icons">
            <a:extLst>
              <a:ext uri="{FF2B5EF4-FFF2-40B4-BE49-F238E27FC236}">
                <a16:creationId xmlns:a16="http://schemas.microsoft.com/office/drawing/2014/main" id="{5FBC46DD-6EF6-9783-7861-012D05DBB7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669" y="2206981"/>
            <a:ext cx="1015453" cy="101545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4D60B80-404B-DBB6-8262-70C4A7D424AD}"/>
              </a:ext>
            </a:extLst>
          </p:cNvPr>
          <p:cNvSpPr txBox="1"/>
          <p:nvPr/>
        </p:nvSpPr>
        <p:spPr>
          <a:xfrm>
            <a:off x="1777865" y="2272201"/>
            <a:ext cx="2479810"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Arduino IDE</a:t>
            </a:r>
          </a:p>
          <a:p>
            <a:r>
              <a:rPr lang="en-IN" dirty="0">
                <a:latin typeface="Times New Roman" panose="02020603050405020304" pitchFamily="18" charset="0"/>
                <a:cs typeface="Times New Roman" panose="02020603050405020304" pitchFamily="18" charset="0"/>
              </a:rPr>
              <a:t>Development Environment for programming microcontrollers</a:t>
            </a:r>
          </a:p>
        </p:txBody>
      </p:sp>
      <p:sp>
        <p:nvSpPr>
          <p:cNvPr id="29" name="TextBox 28">
            <a:extLst>
              <a:ext uri="{FF2B5EF4-FFF2-40B4-BE49-F238E27FC236}">
                <a16:creationId xmlns:a16="http://schemas.microsoft.com/office/drawing/2014/main" id="{7F94FA14-A31D-9771-BB0D-E00FF80162BD}"/>
              </a:ext>
            </a:extLst>
          </p:cNvPr>
          <p:cNvSpPr txBox="1"/>
          <p:nvPr/>
        </p:nvSpPr>
        <p:spPr>
          <a:xfrm>
            <a:off x="1777865" y="3546202"/>
            <a:ext cx="2479810"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
            </a:r>
          </a:p>
          <a:p>
            <a:r>
              <a:rPr lang="en-IN" dirty="0">
                <a:latin typeface="Times New Roman" panose="02020603050405020304" pitchFamily="18" charset="0"/>
                <a:cs typeface="Times New Roman" panose="02020603050405020304" pitchFamily="18" charset="0"/>
              </a:rPr>
              <a:t>Programming Languages for microcontroller programming</a:t>
            </a:r>
          </a:p>
        </p:txBody>
      </p:sp>
      <p:sp>
        <p:nvSpPr>
          <p:cNvPr id="30" name="TextBox 29">
            <a:extLst>
              <a:ext uri="{FF2B5EF4-FFF2-40B4-BE49-F238E27FC236}">
                <a16:creationId xmlns:a16="http://schemas.microsoft.com/office/drawing/2014/main" id="{AE8609F0-46B8-61DE-330A-DD82110B4B9D}"/>
              </a:ext>
            </a:extLst>
          </p:cNvPr>
          <p:cNvSpPr txBox="1"/>
          <p:nvPr/>
        </p:nvSpPr>
        <p:spPr>
          <a:xfrm>
            <a:off x="1777865" y="4864358"/>
            <a:ext cx="2479810"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Flutter</a:t>
            </a:r>
          </a:p>
          <a:p>
            <a:r>
              <a:rPr lang="en-US" dirty="0">
                <a:latin typeface="Times New Roman" panose="02020603050405020304" pitchFamily="18" charset="0"/>
                <a:cs typeface="Times New Roman" panose="02020603050405020304" pitchFamily="18" charset="0"/>
              </a:rPr>
              <a:t>Framework for cross-platform mobile app development</a:t>
            </a:r>
            <a:endParaRPr lang="en-IN"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688B8E09-C930-0CEA-DCC4-51F4E3BE87A0}"/>
              </a:ext>
            </a:extLst>
          </p:cNvPr>
          <p:cNvSpPr txBox="1"/>
          <p:nvPr/>
        </p:nvSpPr>
        <p:spPr>
          <a:xfrm>
            <a:off x="5659931" y="2353409"/>
            <a:ext cx="2674444"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Firebase</a:t>
            </a:r>
          </a:p>
          <a:p>
            <a:r>
              <a:rPr lang="en-US" dirty="0">
                <a:latin typeface="Times New Roman" panose="02020603050405020304" pitchFamily="18" charset="0"/>
                <a:cs typeface="Times New Roman" panose="02020603050405020304" pitchFamily="18" charset="0"/>
              </a:rPr>
              <a:t>Firebase Realtime Database for storing and retrieving patient data</a:t>
            </a:r>
            <a:endParaRPr lang="en-IN"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4A871EF9-30B3-0E46-6E7F-A66FDC8B34B6}"/>
              </a:ext>
            </a:extLst>
          </p:cNvPr>
          <p:cNvSpPr txBox="1"/>
          <p:nvPr/>
        </p:nvSpPr>
        <p:spPr>
          <a:xfrm>
            <a:off x="5659930" y="3648146"/>
            <a:ext cx="3179269"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Wi-Fi</a:t>
            </a:r>
          </a:p>
          <a:p>
            <a:r>
              <a:rPr lang="en-US" dirty="0">
                <a:latin typeface="Times New Roman" panose="02020603050405020304" pitchFamily="18" charset="0"/>
                <a:cs typeface="Times New Roman" panose="02020603050405020304" pitchFamily="18" charset="0"/>
              </a:rPr>
              <a:t>Protocol for communication between hardware modules and the mobile app</a:t>
            </a:r>
            <a:endParaRPr lang="en-IN"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58BB463-64C2-4407-D36A-DB75C34461F2}"/>
              </a:ext>
            </a:extLst>
          </p:cNvPr>
          <p:cNvSpPr txBox="1"/>
          <p:nvPr/>
        </p:nvSpPr>
        <p:spPr>
          <a:xfrm>
            <a:off x="5659930" y="4805559"/>
            <a:ext cx="3179269"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Figma</a:t>
            </a:r>
          </a:p>
          <a:p>
            <a:r>
              <a:rPr lang="en-US" dirty="0">
                <a:latin typeface="Times New Roman" panose="02020603050405020304" pitchFamily="18" charset="0"/>
                <a:cs typeface="Times New Roman" panose="02020603050405020304" pitchFamily="18" charset="0"/>
              </a:rPr>
              <a:t>To design User-Interface of the app and UX of the app and test it for usability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58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DF52-C587-C3DF-F861-AB2A638DA4A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Flowchart</a:t>
            </a:r>
          </a:p>
        </p:txBody>
      </p:sp>
      <p:sp>
        <p:nvSpPr>
          <p:cNvPr id="4" name="Slide Number Placeholder 3">
            <a:extLst>
              <a:ext uri="{FF2B5EF4-FFF2-40B4-BE49-F238E27FC236}">
                <a16:creationId xmlns:a16="http://schemas.microsoft.com/office/drawing/2014/main" id="{24B71736-892E-2BAB-B968-C10BFD9D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13DEA401-03D2-3A4D-CD3C-771541933A42}"/>
              </a:ext>
            </a:extLst>
          </p:cNvPr>
          <p:cNvPicPr>
            <a:picLocks noChangeAspect="1"/>
          </p:cNvPicPr>
          <p:nvPr/>
        </p:nvPicPr>
        <p:blipFill>
          <a:blip r:embed="rId2"/>
          <a:stretch>
            <a:fillRect/>
          </a:stretch>
        </p:blipFill>
        <p:spPr>
          <a:xfrm>
            <a:off x="3780560" y="1838324"/>
            <a:ext cx="1582880" cy="3933825"/>
          </a:xfrm>
          <a:prstGeom prst="rect">
            <a:avLst/>
          </a:prstGeom>
        </p:spPr>
      </p:pic>
    </p:spTree>
    <p:extLst>
      <p:ext uri="{BB962C8B-B14F-4D97-AF65-F5344CB8AC3E}">
        <p14:creationId xmlns:p14="http://schemas.microsoft.com/office/powerpoint/2010/main" val="295384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457200" y="1600200"/>
            <a:ext cx="5019675" cy="4756150"/>
          </a:xfrm>
        </p:spPr>
        <p:txBody>
          <a:bodyPr/>
          <a:lstStyle/>
          <a:p>
            <a:pPr marL="114300" indent="0" algn="just">
              <a:buNone/>
            </a:pPr>
            <a:r>
              <a:rPr lang="en-US" sz="1800" b="1" i="0" dirty="0">
                <a:solidFill>
                  <a:srgbClr val="0D0D0D"/>
                </a:solidFill>
                <a:effectLst/>
                <a:latin typeface="Times New Roman" panose="02020603050405020304" pitchFamily="18" charset="0"/>
                <a:cs typeface="Times New Roman" panose="02020603050405020304" pitchFamily="18" charset="0"/>
              </a:rPr>
              <a:t>Requirement Analysis:</a:t>
            </a:r>
          </a:p>
          <a:p>
            <a:pPr algn="just"/>
            <a:r>
              <a:rPr lang="en-US" sz="1800" i="0" dirty="0">
                <a:solidFill>
                  <a:srgbClr val="0D0D0D"/>
                </a:solidFill>
                <a:effectLst/>
                <a:latin typeface="Times New Roman" panose="02020603050405020304" pitchFamily="18" charset="0"/>
                <a:cs typeface="Times New Roman" panose="02020603050405020304" pitchFamily="18" charset="0"/>
              </a:rPr>
              <a:t>Identify and prioritize project requirements based on stakeholder needs and objectives.</a:t>
            </a:r>
          </a:p>
          <a:p>
            <a:pPr algn="just"/>
            <a:r>
              <a:rPr lang="en-US" sz="1800" i="0" dirty="0">
                <a:solidFill>
                  <a:srgbClr val="0D0D0D"/>
                </a:solidFill>
                <a:effectLst/>
                <a:latin typeface="Times New Roman" panose="02020603050405020304" pitchFamily="18" charset="0"/>
                <a:cs typeface="Times New Roman" panose="02020603050405020304" pitchFamily="18" charset="0"/>
              </a:rPr>
              <a:t>Define scope, functionalities, and performance criteria for the Smart Health Monitoring System.</a:t>
            </a:r>
          </a:p>
          <a:p>
            <a:pPr algn="just"/>
            <a:endParaRPr lang="en-US" sz="1800" i="0" dirty="0">
              <a:solidFill>
                <a:srgbClr val="0D0D0D"/>
              </a:solidFill>
              <a:effectLst/>
              <a:latin typeface="Times New Roman" panose="02020603050405020304" pitchFamily="18" charset="0"/>
              <a:cs typeface="Times New Roman" panose="02020603050405020304" pitchFamily="18" charset="0"/>
            </a:endParaRPr>
          </a:p>
          <a:p>
            <a:pPr marL="114300" indent="0" algn="just">
              <a:buNone/>
            </a:pPr>
            <a:r>
              <a:rPr lang="en-US" sz="1800" b="1" i="0" dirty="0">
                <a:solidFill>
                  <a:srgbClr val="0D0D0D"/>
                </a:solidFill>
                <a:effectLst/>
                <a:latin typeface="Times New Roman" panose="02020603050405020304" pitchFamily="18" charset="0"/>
                <a:cs typeface="Times New Roman" panose="02020603050405020304" pitchFamily="18" charset="0"/>
              </a:rPr>
              <a:t>Prototype Development:</a:t>
            </a:r>
          </a:p>
          <a:p>
            <a:pPr algn="just"/>
            <a:r>
              <a:rPr lang="en-US" sz="1800" i="0" dirty="0">
                <a:solidFill>
                  <a:srgbClr val="0D0D0D"/>
                </a:solidFill>
                <a:effectLst/>
                <a:latin typeface="Times New Roman" panose="02020603050405020304" pitchFamily="18" charset="0"/>
                <a:cs typeface="Times New Roman" panose="02020603050405020304" pitchFamily="18" charset="0"/>
              </a:rPr>
              <a:t>Create prototypes for hardware and application components.</a:t>
            </a:r>
          </a:p>
          <a:p>
            <a:pPr algn="just"/>
            <a:r>
              <a:rPr lang="en-US" sz="1800" i="0" dirty="0">
                <a:solidFill>
                  <a:srgbClr val="0D0D0D"/>
                </a:solidFill>
                <a:effectLst/>
                <a:latin typeface="Times New Roman" panose="02020603050405020304" pitchFamily="18" charset="0"/>
                <a:cs typeface="Times New Roman" panose="02020603050405020304" pitchFamily="18" charset="0"/>
              </a:rPr>
              <a:t>Conduct rigorous testing for functionality assurance.</a:t>
            </a:r>
          </a:p>
          <a:p>
            <a:pPr algn="just"/>
            <a:r>
              <a:rPr lang="en-US" sz="1800" i="0" dirty="0">
                <a:solidFill>
                  <a:srgbClr val="0D0D0D"/>
                </a:solidFill>
                <a:effectLst/>
                <a:latin typeface="Times New Roman" panose="02020603050405020304" pitchFamily="18" charset="0"/>
                <a:cs typeface="Times New Roman" panose="02020603050405020304" pitchFamily="18" charset="0"/>
              </a:rPr>
              <a:t>Acquire knowledge of system programming and configuration procedures.</a:t>
            </a:r>
            <a:endParaRPr lang="en-US" sz="2000" dirty="0">
              <a:solidFill>
                <a:srgbClr val="0D0D0D"/>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a:extLst>
              <a:ext uri="{FF2B5EF4-FFF2-40B4-BE49-F238E27FC236}">
                <a16:creationId xmlns:a16="http://schemas.microsoft.com/office/drawing/2014/main" id="{A848D689-EAC7-8D35-5385-E30C85FE1095}"/>
              </a:ext>
            </a:extLst>
          </p:cNvPr>
          <p:cNvPicPr>
            <a:picLocks noChangeAspect="1"/>
          </p:cNvPicPr>
          <p:nvPr/>
        </p:nvPicPr>
        <p:blipFill>
          <a:blip r:embed="rId2"/>
          <a:stretch>
            <a:fillRect/>
          </a:stretch>
        </p:blipFill>
        <p:spPr>
          <a:xfrm>
            <a:off x="5900983" y="1651671"/>
            <a:ext cx="2785817" cy="2091654"/>
          </a:xfrm>
          <a:prstGeom prst="rect">
            <a:avLst/>
          </a:prstGeom>
        </p:spPr>
      </p:pic>
      <p:pic>
        <p:nvPicPr>
          <p:cNvPr id="10" name="Picture 9">
            <a:extLst>
              <a:ext uri="{FF2B5EF4-FFF2-40B4-BE49-F238E27FC236}">
                <a16:creationId xmlns:a16="http://schemas.microsoft.com/office/drawing/2014/main" id="{788A477B-1C63-0FE4-646D-0E5805A211A7}"/>
              </a:ext>
            </a:extLst>
          </p:cNvPr>
          <p:cNvPicPr>
            <a:picLocks noChangeAspect="1"/>
          </p:cNvPicPr>
          <p:nvPr/>
        </p:nvPicPr>
        <p:blipFill>
          <a:blip r:embed="rId3"/>
          <a:stretch>
            <a:fillRect/>
          </a:stretch>
        </p:blipFill>
        <p:spPr>
          <a:xfrm>
            <a:off x="5900983" y="4087812"/>
            <a:ext cx="2785817" cy="2091952"/>
          </a:xfrm>
          <a:prstGeom prst="rect">
            <a:avLst/>
          </a:prstGeom>
        </p:spPr>
      </p:pic>
    </p:spTree>
    <p:extLst>
      <p:ext uri="{BB962C8B-B14F-4D97-AF65-F5344CB8AC3E}">
        <p14:creationId xmlns:p14="http://schemas.microsoft.com/office/powerpoint/2010/main" val="56840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492920" y="1350963"/>
            <a:ext cx="5110161" cy="4168291"/>
          </a:xfrm>
        </p:spPr>
        <p:txBody>
          <a:bodyPr/>
          <a:lstStyle/>
          <a:p>
            <a:pPr marL="114300" indent="0">
              <a:buNone/>
            </a:pPr>
            <a:r>
              <a:rPr lang="en-US" sz="1800" b="1" i="0" dirty="0">
                <a:solidFill>
                  <a:srgbClr val="0D0D0D"/>
                </a:solidFill>
                <a:effectLst/>
                <a:latin typeface="Times New Roman" panose="02020603050405020304" pitchFamily="18" charset="0"/>
                <a:cs typeface="Times New Roman" panose="02020603050405020304" pitchFamily="18" charset="0"/>
              </a:rPr>
              <a:t>Hardware and Firmware Design </a:t>
            </a:r>
          </a:p>
          <a:p>
            <a:pPr marL="114300" indent="0">
              <a:buNone/>
            </a:pPr>
            <a:r>
              <a:rPr lang="en-US" sz="1800" b="1" i="0" dirty="0">
                <a:solidFill>
                  <a:srgbClr val="0D0D0D"/>
                </a:solidFill>
                <a:effectLst/>
                <a:latin typeface="Times New Roman" panose="02020603050405020304" pitchFamily="18" charset="0"/>
                <a:cs typeface="Times New Roman" panose="02020603050405020304" pitchFamily="18" charset="0"/>
              </a:rPr>
              <a:t>and Development: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a:p>
            <a:pPr algn="just"/>
            <a:r>
              <a:rPr lang="en-US" sz="1800" b="0" i="0" dirty="0">
                <a:solidFill>
                  <a:srgbClr val="0D0D0D"/>
                </a:solidFill>
                <a:effectLst/>
                <a:latin typeface="Times New Roman" panose="02020603050405020304" pitchFamily="18" charset="0"/>
                <a:cs typeface="Times New Roman" panose="02020603050405020304" pitchFamily="18" charset="0"/>
              </a:rPr>
              <a:t>Selected suitable components post-prototyping.</a:t>
            </a:r>
          </a:p>
          <a:p>
            <a:pPr algn="just"/>
            <a:r>
              <a:rPr lang="en-US" sz="1800" b="0" i="0" dirty="0">
                <a:solidFill>
                  <a:srgbClr val="0D0D0D"/>
                </a:solidFill>
                <a:effectLst/>
                <a:latin typeface="Times New Roman" panose="02020603050405020304" pitchFamily="18" charset="0"/>
                <a:cs typeface="Times New Roman" panose="02020603050405020304" pitchFamily="18" charset="0"/>
              </a:rPr>
              <a:t>Started hardware and firmware development, including programming and assembly.</a:t>
            </a:r>
          </a:p>
          <a:p>
            <a:pPr algn="just"/>
            <a:r>
              <a:rPr lang="en-US" sz="1800" b="0" i="0" dirty="0">
                <a:solidFill>
                  <a:srgbClr val="0D0D0D"/>
                </a:solidFill>
                <a:effectLst/>
                <a:latin typeface="Times New Roman" panose="02020603050405020304" pitchFamily="18" charset="0"/>
                <a:cs typeface="Times New Roman" panose="02020603050405020304" pitchFamily="18" charset="0"/>
              </a:rPr>
              <a:t>Conducted simultaneous testing to ensure proper functioning and implemented software-based preprocessing.</a:t>
            </a:r>
          </a:p>
          <a:p>
            <a:pPr algn="just"/>
            <a:r>
              <a:rPr lang="en-US" sz="1800" b="0" i="0" dirty="0">
                <a:solidFill>
                  <a:srgbClr val="0D0D0D"/>
                </a:solidFill>
                <a:effectLst/>
                <a:latin typeface="Times New Roman" panose="02020603050405020304" pitchFamily="18" charset="0"/>
                <a:cs typeface="Times New Roman" panose="02020603050405020304" pitchFamily="18" charset="0"/>
              </a:rPr>
              <a:t>Tested data reliability for functionality assurance.</a:t>
            </a:r>
          </a:p>
          <a:p>
            <a:pPr algn="just"/>
            <a:r>
              <a:rPr lang="en-US" sz="1800" b="0" i="0" dirty="0">
                <a:solidFill>
                  <a:srgbClr val="0D0D0D"/>
                </a:solidFill>
                <a:effectLst/>
                <a:latin typeface="Times New Roman" panose="02020603050405020304" pitchFamily="18" charset="0"/>
                <a:cs typeface="Times New Roman" panose="02020603050405020304" pitchFamily="18" charset="0"/>
              </a:rPr>
              <a:t>Integrated with Firebase RTD using Wi-Fi protocol.</a:t>
            </a:r>
            <a:endParaRPr lang="en-US" sz="1800" dirty="0">
              <a:solidFill>
                <a:srgbClr val="0D0D0D"/>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748FE850-9143-E6FD-4381-C70936360D77}"/>
              </a:ext>
            </a:extLst>
          </p:cNvPr>
          <p:cNvPicPr>
            <a:picLocks noChangeAspect="1"/>
          </p:cNvPicPr>
          <p:nvPr/>
        </p:nvPicPr>
        <p:blipFill>
          <a:blip r:embed="rId2"/>
          <a:stretch>
            <a:fillRect/>
          </a:stretch>
        </p:blipFill>
        <p:spPr>
          <a:xfrm>
            <a:off x="6096000" y="1350963"/>
            <a:ext cx="2590800" cy="1945230"/>
          </a:xfrm>
          <a:prstGeom prst="rect">
            <a:avLst/>
          </a:prstGeom>
        </p:spPr>
      </p:pic>
      <p:pic>
        <p:nvPicPr>
          <p:cNvPr id="9" name="Picture 8">
            <a:extLst>
              <a:ext uri="{FF2B5EF4-FFF2-40B4-BE49-F238E27FC236}">
                <a16:creationId xmlns:a16="http://schemas.microsoft.com/office/drawing/2014/main" id="{04C529EF-CD25-2462-DAF2-0711D331625B}"/>
              </a:ext>
            </a:extLst>
          </p:cNvPr>
          <p:cNvPicPr>
            <a:picLocks noChangeAspect="1"/>
          </p:cNvPicPr>
          <p:nvPr/>
        </p:nvPicPr>
        <p:blipFill>
          <a:blip r:embed="rId3"/>
          <a:stretch>
            <a:fillRect/>
          </a:stretch>
        </p:blipFill>
        <p:spPr>
          <a:xfrm>
            <a:off x="6096000" y="3561808"/>
            <a:ext cx="2590800" cy="1940778"/>
          </a:xfrm>
          <a:prstGeom prst="rect">
            <a:avLst/>
          </a:prstGeom>
        </p:spPr>
      </p:pic>
    </p:spTree>
    <p:extLst>
      <p:ext uri="{BB962C8B-B14F-4D97-AF65-F5344CB8AC3E}">
        <p14:creationId xmlns:p14="http://schemas.microsoft.com/office/powerpoint/2010/main" val="46844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492920" y="1350963"/>
            <a:ext cx="7784305" cy="4168291"/>
          </a:xfrm>
        </p:spPr>
        <p:txBody>
          <a:bodyPr/>
          <a:lstStyle/>
          <a:p>
            <a:pPr marL="114300" indent="0">
              <a:buNone/>
            </a:pPr>
            <a:r>
              <a:rPr lang="en-US" sz="1800" b="1" dirty="0">
                <a:solidFill>
                  <a:srgbClr val="0D0D0D"/>
                </a:solidFill>
                <a:latin typeface="Times New Roman" panose="02020603050405020304" pitchFamily="18" charset="0"/>
                <a:cs typeface="Times New Roman" panose="02020603050405020304" pitchFamily="18" charset="0"/>
              </a:rPr>
              <a:t>Schematic Diagram</a:t>
            </a:r>
            <a:r>
              <a:rPr lang="en-US" sz="1800" b="1" i="0" dirty="0">
                <a:solidFill>
                  <a:srgbClr val="0D0D0D"/>
                </a:solidFill>
                <a:effectLst/>
                <a:latin typeface="Times New Roman" panose="02020603050405020304" pitchFamily="18" charset="0"/>
                <a:cs typeface="Times New Roman" panose="02020603050405020304" pitchFamily="18" charset="0"/>
              </a:rPr>
              <a: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D87F5114-84CD-76B1-6423-9341E6902AF7}"/>
              </a:ext>
            </a:extLst>
          </p:cNvPr>
          <p:cNvPicPr>
            <a:picLocks noChangeAspect="1"/>
          </p:cNvPicPr>
          <p:nvPr/>
        </p:nvPicPr>
        <p:blipFill>
          <a:blip r:embed="rId2"/>
          <a:stretch>
            <a:fillRect/>
          </a:stretch>
        </p:blipFill>
        <p:spPr>
          <a:xfrm>
            <a:off x="1568748" y="2106766"/>
            <a:ext cx="6006504" cy="3793981"/>
          </a:xfrm>
          <a:prstGeom prst="rect">
            <a:avLst/>
          </a:prstGeom>
          <a:ln>
            <a:solidFill>
              <a:schemeClr val="tx1"/>
            </a:solidFill>
          </a:ln>
        </p:spPr>
      </p:pic>
    </p:spTree>
    <p:extLst>
      <p:ext uri="{BB962C8B-B14F-4D97-AF65-F5344CB8AC3E}">
        <p14:creationId xmlns:p14="http://schemas.microsoft.com/office/powerpoint/2010/main" val="135573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p:nvPr/>
        </p:nvSpPr>
        <p:spPr>
          <a:xfrm>
            <a:off x="609600" y="685800"/>
            <a:ext cx="8001000" cy="36932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dirty="0">
                <a:solidFill>
                  <a:schemeClr val="dk1"/>
                </a:solidFill>
                <a:latin typeface="Times New Roman"/>
                <a:ea typeface="Times New Roman"/>
                <a:cs typeface="Times New Roman"/>
                <a:sym typeface="Times New Roman"/>
              </a:rPr>
              <a:t>A  PRESENTATION  ON </a:t>
            </a:r>
            <a:endParaRPr dirty="0"/>
          </a:p>
          <a:p>
            <a:pPr marL="0" marR="0" lvl="0" indent="0" algn="ctr" rtl="0">
              <a:lnSpc>
                <a:spcPct val="100000"/>
              </a:lnSpc>
              <a:spcBef>
                <a:spcPts val="0"/>
              </a:spcBef>
              <a:spcAft>
                <a:spcPts val="0"/>
              </a:spcAft>
              <a:buClr>
                <a:schemeClr val="dk1"/>
              </a:buClr>
              <a:buSzPts val="1800"/>
              <a:buFont typeface="Calibri"/>
              <a:buNone/>
            </a:pPr>
            <a:endParaRPr sz="1800" b="0" i="0" u="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3200"/>
              <a:buFont typeface="Times New Roman"/>
              <a:buNone/>
            </a:pPr>
            <a:r>
              <a:rPr lang="en-US" sz="3200" b="1" i="0" u="none" dirty="0">
                <a:solidFill>
                  <a:schemeClr val="dk1"/>
                </a:solidFill>
                <a:latin typeface="Times New Roman"/>
                <a:ea typeface="Times New Roman"/>
                <a:cs typeface="Times New Roman"/>
                <a:sym typeface="Times New Roman"/>
              </a:rPr>
              <a:t>“Smart </a:t>
            </a:r>
            <a:r>
              <a:rPr lang="en-US" sz="3200" b="1" dirty="0">
                <a:solidFill>
                  <a:schemeClr val="dk1"/>
                </a:solidFill>
                <a:latin typeface="Times New Roman"/>
                <a:ea typeface="Times New Roman"/>
                <a:cs typeface="Times New Roman"/>
                <a:sym typeface="Times New Roman"/>
              </a:rPr>
              <a:t>Health Monitoring System</a:t>
            </a:r>
            <a:r>
              <a:rPr lang="en-US" sz="3200" b="1" i="0" u="none" dirty="0">
                <a:solidFill>
                  <a:schemeClr val="dk1"/>
                </a:solidFill>
                <a:latin typeface="Times New Roman"/>
                <a:ea typeface="Times New Roman"/>
                <a:cs typeface="Times New Roman"/>
                <a:sym typeface="Times New Roman"/>
              </a:rPr>
              <a:t>”</a:t>
            </a:r>
            <a:endParaRPr dirty="0"/>
          </a:p>
          <a:p>
            <a:pPr marL="0" marR="0" lvl="0" indent="0" algn="ctr" rtl="0">
              <a:lnSpc>
                <a:spcPct val="100000"/>
              </a:lnSpc>
              <a:spcBef>
                <a:spcPts val="0"/>
              </a:spcBef>
              <a:spcAft>
                <a:spcPts val="0"/>
              </a:spcAft>
              <a:buClr>
                <a:schemeClr val="dk1"/>
              </a:buClr>
              <a:buSzPts val="1800"/>
              <a:buFont typeface="Times New Roman"/>
              <a:buNone/>
            </a:pPr>
            <a:endParaRPr lang="en-US" sz="1800"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800"/>
              <a:buFont typeface="Times New Roman"/>
              <a:buNone/>
            </a:pPr>
            <a:r>
              <a:rPr lang="en-US" sz="1800" b="0" i="0" u="none" dirty="0">
                <a:solidFill>
                  <a:schemeClr val="dk1"/>
                </a:solidFill>
                <a:latin typeface="Times New Roman"/>
                <a:ea typeface="Times New Roman"/>
                <a:cs typeface="Times New Roman"/>
                <a:sym typeface="Times New Roman"/>
              </a:rPr>
              <a:t>By</a:t>
            </a:r>
            <a:r>
              <a:rPr lang="en-US" sz="1800" b="1" i="0" u="none" dirty="0">
                <a:solidFill>
                  <a:schemeClr val="dk1"/>
                </a:solidFill>
                <a:latin typeface="Times New Roman"/>
                <a:ea typeface="Times New Roman"/>
                <a:cs typeface="Times New Roman"/>
                <a:sym typeface="Times New Roman"/>
              </a:rPr>
              <a:t> </a:t>
            </a:r>
            <a:endParaRPr dirty="0"/>
          </a:p>
          <a:p>
            <a:pPr marL="0" marR="0" lvl="0" indent="0" algn="ctr" rtl="0">
              <a:lnSpc>
                <a:spcPct val="100000"/>
              </a:lnSpc>
              <a:spcBef>
                <a:spcPts val="0"/>
              </a:spcBef>
              <a:spcAft>
                <a:spcPts val="0"/>
              </a:spcAft>
              <a:buClr>
                <a:schemeClr val="dk1"/>
              </a:buClr>
              <a:buSzPts val="1800"/>
              <a:buFont typeface="Calibri"/>
              <a:buNone/>
            </a:pPr>
            <a:endParaRPr sz="1800" b="0" i="0" u="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Times New Roman"/>
              <a:buNone/>
            </a:pPr>
            <a:r>
              <a:rPr lang="en-US" sz="2000" b="1" i="0" u="none"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Lackshya Mathur, D003, SAP ID 70331018003</a:t>
            </a:r>
            <a:endParaRPr sz="1800" b="1" i="0" u="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000"/>
              <a:buFont typeface="Times New Roman"/>
              <a:buNone/>
            </a:pPr>
            <a:r>
              <a:rPr lang="en-US" sz="2000" b="1" dirty="0">
                <a:solidFill>
                  <a:schemeClr val="dk1"/>
                </a:solidFill>
                <a:latin typeface="Times New Roman"/>
                <a:ea typeface="Times New Roman"/>
                <a:cs typeface="Times New Roman"/>
                <a:sym typeface="Times New Roman"/>
              </a:rPr>
              <a:t>Nirvan Tamhane, D007, SAP ID 70331018005</a:t>
            </a:r>
          </a:p>
          <a:p>
            <a:pPr marL="0" marR="0" lvl="0" indent="0" algn="ctr" rtl="0">
              <a:lnSpc>
                <a:spcPct val="100000"/>
              </a:lnSpc>
              <a:spcBef>
                <a:spcPts val="0"/>
              </a:spcBef>
              <a:spcAft>
                <a:spcPts val="0"/>
              </a:spcAft>
              <a:buClr>
                <a:schemeClr val="dk1"/>
              </a:buClr>
              <a:buSzPts val="2000"/>
              <a:buFont typeface="Times New Roman"/>
              <a:buNone/>
            </a:pPr>
            <a:endParaRPr sz="1800" b="0" i="0" u="none" dirty="0">
              <a:solidFill>
                <a:srgbClr val="FF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Times New Roman"/>
              <a:buNone/>
            </a:pPr>
            <a:r>
              <a:rPr lang="en-US" sz="1800" b="0" i="0" u="none" dirty="0">
                <a:solidFill>
                  <a:schemeClr val="dk1"/>
                </a:solidFill>
                <a:latin typeface="Times New Roman"/>
                <a:ea typeface="Times New Roman"/>
                <a:cs typeface="Times New Roman"/>
                <a:sym typeface="Times New Roman"/>
              </a:rPr>
              <a:t>  Under the guidance of </a:t>
            </a:r>
            <a:endParaRPr dirty="0"/>
          </a:p>
          <a:p>
            <a:pPr marL="0" marR="0" lvl="0" indent="0" algn="ctr" rtl="0">
              <a:lnSpc>
                <a:spcPct val="100000"/>
              </a:lnSpc>
              <a:spcBef>
                <a:spcPts val="0"/>
              </a:spcBef>
              <a:spcAft>
                <a:spcPts val="0"/>
              </a:spcAft>
              <a:buClr>
                <a:schemeClr val="dk1"/>
              </a:buClr>
              <a:buSzPts val="2000"/>
              <a:buFont typeface="Times New Roman"/>
              <a:buNone/>
            </a:pPr>
            <a:endParaRPr dirty="0"/>
          </a:p>
          <a:p>
            <a:pPr marL="0" marR="0" lvl="0" indent="0" algn="ctr" rtl="0">
              <a:lnSpc>
                <a:spcPct val="100000"/>
              </a:lnSpc>
              <a:spcBef>
                <a:spcPts val="0"/>
              </a:spcBef>
              <a:spcAft>
                <a:spcPts val="0"/>
              </a:spcAft>
              <a:buClr>
                <a:schemeClr val="dk1"/>
              </a:buClr>
              <a:buSzPts val="2000"/>
              <a:buFont typeface="Times New Roman"/>
              <a:buNone/>
            </a:pPr>
            <a:r>
              <a:rPr lang="en-US" sz="2000" b="1" dirty="0">
                <a:solidFill>
                  <a:schemeClr val="dk1"/>
                </a:solidFill>
                <a:latin typeface="Times New Roman"/>
                <a:ea typeface="Times New Roman"/>
                <a:cs typeface="Times New Roman"/>
                <a:sym typeface="Times New Roman"/>
              </a:rPr>
              <a:t>Dr</a:t>
            </a:r>
            <a:r>
              <a:rPr lang="en-US" sz="2000" b="1" i="0" u="none" dirty="0">
                <a:solidFill>
                  <a:schemeClr val="dk1"/>
                </a:solidFill>
                <a:latin typeface="Times New Roman"/>
                <a:ea typeface="Times New Roman"/>
                <a:cs typeface="Times New Roman"/>
                <a:sym typeface="Times New Roman"/>
              </a:rPr>
              <a:t>. Manoj Sankhe</a:t>
            </a:r>
            <a:endParaRPr lang="en-US" sz="2000" b="1" dirty="0">
              <a:solidFill>
                <a:schemeClr val="dk1"/>
              </a:solidFill>
              <a:latin typeface="Times New Roman"/>
              <a:ea typeface="Times New Roman"/>
              <a:cs typeface="Times New Roman"/>
              <a:sym typeface="Times New Roman"/>
            </a:endParaRPr>
          </a:p>
        </p:txBody>
      </p:sp>
      <p:sp>
        <p:nvSpPr>
          <p:cNvPr id="114" name="Google Shape;114;p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492920" y="1350963"/>
            <a:ext cx="7784305" cy="4168291"/>
          </a:xfrm>
        </p:spPr>
        <p:txBody>
          <a:bodyPr/>
          <a:lstStyle/>
          <a:p>
            <a:pPr marL="114300" indent="0">
              <a:buNone/>
            </a:pPr>
            <a:r>
              <a:rPr lang="en-US" sz="1800" b="1" dirty="0">
                <a:solidFill>
                  <a:srgbClr val="0D0D0D"/>
                </a:solidFill>
                <a:latin typeface="Times New Roman" panose="02020603050405020304" pitchFamily="18" charset="0"/>
                <a:cs typeface="Times New Roman" panose="02020603050405020304" pitchFamily="18" charset="0"/>
              </a:rPr>
              <a:t>Schematic Diagram</a:t>
            </a:r>
            <a:r>
              <a:rPr lang="en-US" sz="1800" b="1" i="0" dirty="0">
                <a:solidFill>
                  <a:srgbClr val="0D0D0D"/>
                </a:solidFill>
                <a:effectLst/>
                <a:latin typeface="Times New Roman" panose="02020603050405020304" pitchFamily="18" charset="0"/>
                <a:cs typeface="Times New Roman" panose="02020603050405020304" pitchFamily="18" charset="0"/>
              </a:rPr>
              <a: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0" name="Picture 9">
            <a:extLst>
              <a:ext uri="{FF2B5EF4-FFF2-40B4-BE49-F238E27FC236}">
                <a16:creationId xmlns:a16="http://schemas.microsoft.com/office/drawing/2014/main" id="{66E551D8-7451-B605-8076-2E8B57C58F2C}"/>
              </a:ext>
            </a:extLst>
          </p:cNvPr>
          <p:cNvPicPr>
            <a:picLocks noChangeAspect="1"/>
          </p:cNvPicPr>
          <p:nvPr/>
        </p:nvPicPr>
        <p:blipFill>
          <a:blip r:embed="rId2"/>
          <a:stretch>
            <a:fillRect/>
          </a:stretch>
        </p:blipFill>
        <p:spPr>
          <a:xfrm>
            <a:off x="866775" y="2100417"/>
            <a:ext cx="7410450" cy="3730558"/>
          </a:xfrm>
          <a:prstGeom prst="rect">
            <a:avLst/>
          </a:prstGeom>
          <a:ln>
            <a:solidFill>
              <a:schemeClr val="tx1"/>
            </a:solidFill>
          </a:ln>
        </p:spPr>
      </p:pic>
    </p:spTree>
    <p:extLst>
      <p:ext uri="{BB962C8B-B14F-4D97-AF65-F5344CB8AC3E}">
        <p14:creationId xmlns:p14="http://schemas.microsoft.com/office/powerpoint/2010/main" val="448793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492920" y="1350963"/>
            <a:ext cx="7784305" cy="573087"/>
          </a:xfrm>
        </p:spPr>
        <p:txBody>
          <a:bodyPr/>
          <a:lstStyle/>
          <a:p>
            <a:pPr marL="114300" indent="0">
              <a:buNone/>
            </a:pPr>
            <a:r>
              <a:rPr lang="en-US" sz="1800" b="1" dirty="0">
                <a:solidFill>
                  <a:srgbClr val="0D0D0D"/>
                </a:solidFill>
                <a:latin typeface="Times New Roman" panose="02020603050405020304" pitchFamily="18" charset="0"/>
                <a:cs typeface="Times New Roman" panose="02020603050405020304" pitchFamily="18" charset="0"/>
              </a:rPr>
              <a:t>3D Printed Hardware Enclosures</a:t>
            </a:r>
            <a:r>
              <a:rPr lang="en-US" sz="1800" b="1" i="0" dirty="0">
                <a:solidFill>
                  <a:srgbClr val="0D0D0D"/>
                </a:solidFill>
                <a:effectLst/>
                <a:latin typeface="Times New Roman" panose="02020603050405020304" pitchFamily="18" charset="0"/>
                <a:cs typeface="Times New Roman" panose="02020603050405020304" pitchFamily="18" charset="0"/>
              </a:rPr>
              <a: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9" name="Picture 8">
            <a:extLst>
              <a:ext uri="{FF2B5EF4-FFF2-40B4-BE49-F238E27FC236}">
                <a16:creationId xmlns:a16="http://schemas.microsoft.com/office/drawing/2014/main" id="{EA4A03DF-184C-9EBA-F57A-8EBECF97DA17}"/>
              </a:ext>
            </a:extLst>
          </p:cNvPr>
          <p:cNvPicPr>
            <a:picLocks noChangeAspect="1"/>
          </p:cNvPicPr>
          <p:nvPr/>
        </p:nvPicPr>
        <p:blipFill rotWithShape="1">
          <a:blip r:embed="rId2"/>
          <a:srcRect l="8310" t="23468" r="10797" b="13463"/>
          <a:stretch/>
        </p:blipFill>
        <p:spPr>
          <a:xfrm>
            <a:off x="1444221" y="2238375"/>
            <a:ext cx="6255557" cy="3657910"/>
          </a:xfrm>
          <a:prstGeom prst="rect">
            <a:avLst/>
          </a:prstGeom>
        </p:spPr>
      </p:pic>
    </p:spTree>
    <p:extLst>
      <p:ext uri="{BB962C8B-B14F-4D97-AF65-F5344CB8AC3E}">
        <p14:creationId xmlns:p14="http://schemas.microsoft.com/office/powerpoint/2010/main" val="375643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532249" y="1035000"/>
            <a:ext cx="7784305" cy="573087"/>
          </a:xfrm>
        </p:spPr>
        <p:txBody>
          <a:bodyPr/>
          <a:lstStyle/>
          <a:p>
            <a:pPr marL="114300" indent="0">
              <a:buNone/>
            </a:pPr>
            <a:r>
              <a:rPr lang="en-US" sz="1800" b="1" dirty="0">
                <a:solidFill>
                  <a:srgbClr val="0D0D0D"/>
                </a:solidFill>
                <a:latin typeface="Times New Roman" panose="02020603050405020304" pitchFamily="18" charset="0"/>
                <a:cs typeface="Times New Roman" panose="02020603050405020304" pitchFamily="18" charset="0"/>
              </a:rPr>
              <a:t>3D Printed Hardware Enclosure Assembly</a:t>
            </a:r>
            <a:r>
              <a:rPr lang="en-US" sz="1800" b="1" i="0" dirty="0">
                <a:solidFill>
                  <a:srgbClr val="0D0D0D"/>
                </a:solidFill>
                <a:effectLst/>
                <a:latin typeface="Times New Roman" panose="02020603050405020304" pitchFamily="18" charset="0"/>
                <a:cs typeface="Times New Roman" panose="02020603050405020304" pitchFamily="18" charset="0"/>
              </a:rPr>
              <a: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8" name="Picture 7" descr="A box with wires and tools on a table&#10;&#10;Description automatically generated">
            <a:extLst>
              <a:ext uri="{FF2B5EF4-FFF2-40B4-BE49-F238E27FC236}">
                <a16:creationId xmlns:a16="http://schemas.microsoft.com/office/drawing/2014/main" id="{34DCD298-1194-B8D4-5189-A1F37696B3DB}"/>
              </a:ext>
            </a:extLst>
          </p:cNvPr>
          <p:cNvPicPr>
            <a:picLocks noChangeAspect="1"/>
          </p:cNvPicPr>
          <p:nvPr/>
        </p:nvPicPr>
        <p:blipFill>
          <a:blip r:embed="rId2"/>
          <a:stretch>
            <a:fillRect/>
          </a:stretch>
        </p:blipFill>
        <p:spPr>
          <a:xfrm>
            <a:off x="1721874" y="1924050"/>
            <a:ext cx="5700252" cy="4275188"/>
          </a:xfrm>
          <a:prstGeom prst="rect">
            <a:avLst/>
          </a:prstGeom>
        </p:spPr>
      </p:pic>
    </p:spTree>
    <p:extLst>
      <p:ext uri="{BB962C8B-B14F-4D97-AF65-F5344CB8AC3E}">
        <p14:creationId xmlns:p14="http://schemas.microsoft.com/office/powerpoint/2010/main" val="1433197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532249" y="1035000"/>
            <a:ext cx="7784305" cy="573087"/>
          </a:xfrm>
        </p:spPr>
        <p:txBody>
          <a:bodyPr/>
          <a:lstStyle/>
          <a:p>
            <a:pPr marL="114300" indent="0">
              <a:buNone/>
            </a:pPr>
            <a:r>
              <a:rPr lang="en-US" sz="1800" b="1" dirty="0">
                <a:solidFill>
                  <a:srgbClr val="0D0D0D"/>
                </a:solidFill>
                <a:latin typeface="Times New Roman" panose="02020603050405020304" pitchFamily="18" charset="0"/>
                <a:cs typeface="Times New Roman" panose="02020603050405020304" pitchFamily="18" charset="0"/>
              </a:rPr>
              <a:t>Integrated Testing</a:t>
            </a:r>
            <a:r>
              <a:rPr lang="en-US" sz="1800" b="1" i="0" dirty="0">
                <a:solidFill>
                  <a:srgbClr val="0D0D0D"/>
                </a:solidFill>
                <a:effectLst/>
                <a:latin typeface="Times New Roman" panose="02020603050405020304" pitchFamily="18" charset="0"/>
                <a:cs typeface="Times New Roman" panose="02020603050405020304" pitchFamily="18" charset="0"/>
              </a:rPr>
              <a:t>:</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1A802785-3AEF-7F9C-870C-0901A1D226A2}"/>
              </a:ext>
            </a:extLst>
          </p:cNvPr>
          <p:cNvPicPr>
            <a:picLocks noChangeAspect="1"/>
          </p:cNvPicPr>
          <p:nvPr/>
        </p:nvPicPr>
        <p:blipFill>
          <a:blip r:embed="rId2"/>
          <a:stretch>
            <a:fillRect/>
          </a:stretch>
        </p:blipFill>
        <p:spPr>
          <a:xfrm rot="5400000">
            <a:off x="2136057" y="2093452"/>
            <a:ext cx="4871884" cy="3653913"/>
          </a:xfrm>
          <a:prstGeom prst="rect">
            <a:avLst/>
          </a:prstGeom>
        </p:spPr>
      </p:pic>
    </p:spTree>
    <p:extLst>
      <p:ext uri="{BB962C8B-B14F-4D97-AF65-F5344CB8AC3E}">
        <p14:creationId xmlns:p14="http://schemas.microsoft.com/office/powerpoint/2010/main" val="352865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1143000"/>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561746" y="1001534"/>
            <a:ext cx="7784305" cy="573087"/>
          </a:xfrm>
        </p:spPr>
        <p:txBody>
          <a:bodyPr/>
          <a:lstStyle/>
          <a:p>
            <a:pPr marL="114300" indent="0">
              <a:buNone/>
            </a:pPr>
            <a:r>
              <a:rPr lang="en-US" sz="1800" b="1" i="0" dirty="0">
                <a:solidFill>
                  <a:srgbClr val="0D0D0D"/>
                </a:solidFill>
                <a:effectLst/>
                <a:latin typeface="Times New Roman" panose="02020603050405020304" pitchFamily="18" charset="0"/>
                <a:cs typeface="Times New Roman" panose="02020603050405020304" pitchFamily="18" charset="0"/>
              </a:rPr>
              <a:t>Working Model with Mobile App Demo:</a:t>
            </a:r>
          </a:p>
          <a:p>
            <a:pPr marL="114300" indent="0" algn="just">
              <a:buNone/>
            </a:pPr>
            <a:endParaRPr lang="en-US" sz="1800" b="1"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6" name="Picture 5" descr="A device with a screen and a smartphone&#10;&#10;Description automatically generated">
            <a:extLst>
              <a:ext uri="{FF2B5EF4-FFF2-40B4-BE49-F238E27FC236}">
                <a16:creationId xmlns:a16="http://schemas.microsoft.com/office/drawing/2014/main" id="{5A168F98-E199-F7DD-A7B1-71C35D8C7E0B}"/>
              </a:ext>
            </a:extLst>
          </p:cNvPr>
          <p:cNvPicPr>
            <a:picLocks noChangeAspect="1"/>
          </p:cNvPicPr>
          <p:nvPr/>
        </p:nvPicPr>
        <p:blipFill>
          <a:blip r:embed="rId2"/>
          <a:stretch>
            <a:fillRect/>
          </a:stretch>
        </p:blipFill>
        <p:spPr>
          <a:xfrm>
            <a:off x="1425677" y="1574621"/>
            <a:ext cx="6292645" cy="4719483"/>
          </a:xfrm>
          <a:prstGeom prst="rect">
            <a:avLst/>
          </a:prstGeom>
        </p:spPr>
      </p:pic>
    </p:spTree>
    <p:extLst>
      <p:ext uri="{BB962C8B-B14F-4D97-AF65-F5344CB8AC3E}">
        <p14:creationId xmlns:p14="http://schemas.microsoft.com/office/powerpoint/2010/main" val="352328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7F7C-09C7-31AC-CFAC-CA9D605F93F7}"/>
              </a:ext>
            </a:extLst>
          </p:cNvPr>
          <p:cNvSpPr>
            <a:spLocks noGrp="1"/>
          </p:cNvSpPr>
          <p:nvPr>
            <p:ph type="title"/>
          </p:nvPr>
        </p:nvSpPr>
        <p:spPr>
          <a:xfrm>
            <a:off x="457200" y="21432"/>
            <a:ext cx="8229600" cy="864393"/>
          </a:xfrm>
        </p:spPr>
        <p:txBody>
          <a:bodyPr/>
          <a:lstStyle/>
          <a:p>
            <a:r>
              <a:rPr lang="en-US" sz="4400" b="1" i="0" u="none" dirty="0">
                <a:solidFill>
                  <a:schemeClr val="dk1"/>
                </a:solidFill>
                <a:latin typeface="Times New Roman"/>
                <a:ea typeface="Times New Roman"/>
                <a:cs typeface="Times New Roman"/>
                <a:sym typeface="Times New Roman"/>
              </a:rPr>
              <a:t>Methodology</a:t>
            </a:r>
            <a:endParaRPr lang="en-IN" dirty="0"/>
          </a:p>
        </p:txBody>
      </p:sp>
      <p:sp>
        <p:nvSpPr>
          <p:cNvPr id="3" name="Text Placeholder 2">
            <a:extLst>
              <a:ext uri="{FF2B5EF4-FFF2-40B4-BE49-F238E27FC236}">
                <a16:creationId xmlns:a16="http://schemas.microsoft.com/office/drawing/2014/main" id="{166272EF-5B32-10D1-1269-134C4D12CAF4}"/>
              </a:ext>
            </a:extLst>
          </p:cNvPr>
          <p:cNvSpPr>
            <a:spLocks noGrp="1"/>
          </p:cNvSpPr>
          <p:nvPr>
            <p:ph type="body" idx="1"/>
          </p:nvPr>
        </p:nvSpPr>
        <p:spPr>
          <a:xfrm>
            <a:off x="304804" y="1164432"/>
            <a:ext cx="5772145" cy="4756150"/>
          </a:xfrm>
        </p:spPr>
        <p:txBody>
          <a:bodyPr/>
          <a:lstStyle/>
          <a:p>
            <a:pPr marL="114300" indent="0" algn="just">
              <a:lnSpc>
                <a:spcPct val="150000"/>
              </a:lnSpc>
              <a:buNone/>
            </a:pPr>
            <a:r>
              <a:rPr lang="en-US" sz="1800" b="1" i="0" dirty="0">
                <a:solidFill>
                  <a:srgbClr val="0D0D0D"/>
                </a:solidFill>
                <a:effectLst/>
                <a:latin typeface="Times New Roman" panose="02020603050405020304" pitchFamily="18" charset="0"/>
                <a:cs typeface="Times New Roman" panose="02020603050405020304" pitchFamily="18" charset="0"/>
              </a:rPr>
              <a:t>Software (Mobile App) Design and Development:</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Used Flutter and Firebase</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UI resembles hospital monitors for familiarity.</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Prioritize simplicity and functionality for ease.</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Use graphics to visualize data.</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UI has dedicated components for critical parameters (e.g., Fever).</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Access patient charts conveniently.</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Access patient documents like MRI, X-ray, and blood reports.</a:t>
            </a:r>
          </a:p>
          <a:p>
            <a:pPr algn="just">
              <a:lnSpc>
                <a:spcPct val="150000"/>
              </a:lnSpc>
            </a:pPr>
            <a:r>
              <a:rPr lang="en-US" sz="1800" i="0" dirty="0">
                <a:solidFill>
                  <a:srgbClr val="0D0D0D"/>
                </a:solidFill>
                <a:effectLst/>
                <a:latin typeface="Times New Roman" panose="02020603050405020304" pitchFamily="18" charset="0"/>
                <a:cs typeface="Times New Roman" panose="02020603050405020304" pitchFamily="18" charset="0"/>
              </a:rPr>
              <a:t>Backend ensures high uptime for reliability.</a:t>
            </a:r>
          </a:p>
        </p:txBody>
      </p:sp>
      <p:sp>
        <p:nvSpPr>
          <p:cNvPr id="4" name="Slide Number Placeholder 3">
            <a:extLst>
              <a:ext uri="{FF2B5EF4-FFF2-40B4-BE49-F238E27FC236}">
                <a16:creationId xmlns:a16="http://schemas.microsoft.com/office/drawing/2014/main" id="{C4FC58FE-21E5-A385-535F-43BFA59FB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10" name="Picture 9">
            <a:extLst>
              <a:ext uri="{FF2B5EF4-FFF2-40B4-BE49-F238E27FC236}">
                <a16:creationId xmlns:a16="http://schemas.microsoft.com/office/drawing/2014/main" id="{8F97DE04-D8BD-8451-BA38-7E3C4984D623}"/>
              </a:ext>
            </a:extLst>
          </p:cNvPr>
          <p:cNvPicPr>
            <a:picLocks noChangeAspect="1"/>
          </p:cNvPicPr>
          <p:nvPr/>
        </p:nvPicPr>
        <p:blipFill>
          <a:blip r:embed="rId2"/>
          <a:stretch>
            <a:fillRect/>
          </a:stretch>
        </p:blipFill>
        <p:spPr>
          <a:xfrm>
            <a:off x="6600821" y="1164432"/>
            <a:ext cx="2238375" cy="1625767"/>
          </a:xfrm>
          <a:prstGeom prst="rect">
            <a:avLst/>
          </a:prstGeom>
        </p:spPr>
      </p:pic>
      <p:pic>
        <p:nvPicPr>
          <p:cNvPr id="16" name="Picture 15">
            <a:extLst>
              <a:ext uri="{FF2B5EF4-FFF2-40B4-BE49-F238E27FC236}">
                <a16:creationId xmlns:a16="http://schemas.microsoft.com/office/drawing/2014/main" id="{E548C13F-4B41-AA66-AD19-D3CFA4951BE7}"/>
              </a:ext>
            </a:extLst>
          </p:cNvPr>
          <p:cNvPicPr>
            <a:picLocks noChangeAspect="1"/>
          </p:cNvPicPr>
          <p:nvPr/>
        </p:nvPicPr>
        <p:blipFill>
          <a:blip r:embed="rId3"/>
          <a:stretch>
            <a:fillRect/>
          </a:stretch>
        </p:blipFill>
        <p:spPr>
          <a:xfrm>
            <a:off x="5550939" y="2848140"/>
            <a:ext cx="4338135" cy="3873335"/>
          </a:xfrm>
          <a:prstGeom prst="rect">
            <a:avLst/>
          </a:prstGeom>
        </p:spPr>
      </p:pic>
      <p:cxnSp>
        <p:nvCxnSpPr>
          <p:cNvPr id="18" name="Straight Arrow Connector 17">
            <a:extLst>
              <a:ext uri="{FF2B5EF4-FFF2-40B4-BE49-F238E27FC236}">
                <a16:creationId xmlns:a16="http://schemas.microsoft.com/office/drawing/2014/main" id="{6A45BBB2-6C81-0779-6B28-54F8CCEA2846}"/>
              </a:ext>
            </a:extLst>
          </p:cNvPr>
          <p:cNvCxnSpPr>
            <a:stCxn id="10" idx="2"/>
          </p:cNvCxnSpPr>
          <p:nvPr/>
        </p:nvCxnSpPr>
        <p:spPr>
          <a:xfrm flipH="1">
            <a:off x="7720007" y="2790199"/>
            <a:ext cx="2" cy="3564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066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3"/>
          <p:cNvSpPr txBox="1">
            <a:spLocks noGrp="1"/>
          </p:cNvSpPr>
          <p:nvPr>
            <p:ph type="title"/>
          </p:nvPr>
        </p:nvSpPr>
        <p:spPr>
          <a:xfrm>
            <a:off x="457199"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Methodology</a:t>
            </a:r>
            <a:endParaRPr dirty="0"/>
          </a:p>
        </p:txBody>
      </p:sp>
      <p:sp>
        <p:nvSpPr>
          <p:cNvPr id="185" name="Google Shape;185;p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26</a:t>
            </a:fld>
            <a:endParaRPr/>
          </a:p>
        </p:txBody>
      </p:sp>
      <p:pic>
        <p:nvPicPr>
          <p:cNvPr id="2" name="Picture 1">
            <a:extLst>
              <a:ext uri="{FF2B5EF4-FFF2-40B4-BE49-F238E27FC236}">
                <a16:creationId xmlns:a16="http://schemas.microsoft.com/office/drawing/2014/main" id="{F1887103-C4BA-F58D-7D62-177C33C1FB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14" t="12433" r="33692" b="34446"/>
          <a:stretch/>
        </p:blipFill>
        <p:spPr bwMode="auto">
          <a:xfrm>
            <a:off x="2448877" y="1143000"/>
            <a:ext cx="4437698" cy="533245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377B-7D44-F5FB-197B-A95E93F3BD5D}"/>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References</a:t>
            </a:r>
            <a:endParaRPr lang="en-US" dirty="0"/>
          </a:p>
        </p:txBody>
      </p:sp>
      <p:sp>
        <p:nvSpPr>
          <p:cNvPr id="3" name="Text Placeholder 2">
            <a:extLst>
              <a:ext uri="{FF2B5EF4-FFF2-40B4-BE49-F238E27FC236}">
                <a16:creationId xmlns:a16="http://schemas.microsoft.com/office/drawing/2014/main" id="{B3F46B23-509A-2197-D92A-0A667B8EE4A1}"/>
              </a:ext>
            </a:extLst>
          </p:cNvPr>
          <p:cNvSpPr>
            <a:spLocks noGrp="1"/>
          </p:cNvSpPr>
          <p:nvPr>
            <p:ph type="body" idx="1"/>
          </p:nvPr>
        </p:nvSpPr>
        <p:spPr>
          <a:xfrm>
            <a:off x="457200" y="1417637"/>
            <a:ext cx="8229600" cy="4525962"/>
          </a:xfrm>
        </p:spPr>
        <p:txBody>
          <a:bodyPr/>
          <a:lstStyle/>
          <a:p>
            <a:r>
              <a:rPr lang="en-US" sz="1600" dirty="0">
                <a:solidFill>
                  <a:schemeClr val="tx1"/>
                </a:solidFill>
                <a:latin typeface="Times New Roman"/>
                <a:cs typeface="Times New Roman"/>
              </a:rPr>
              <a:t>[1] Smith, J., Johnson, A., &amp; Brown, K. (2017). "Efficacy of Wearable Devices in Cardiovascular Health Monitoring." Journal of Health Technology, vol. 10, no. 2, pp. 45-56.</a:t>
            </a:r>
          </a:p>
          <a:p>
            <a:endParaRPr lang="en-US" sz="1600" dirty="0">
              <a:solidFill>
                <a:schemeClr val="tx1"/>
              </a:solidFill>
              <a:latin typeface="Times New Roman"/>
              <a:cs typeface="Times New Roman"/>
            </a:endParaRPr>
          </a:p>
          <a:p>
            <a:r>
              <a:rPr lang="en-US" sz="1600" dirty="0">
                <a:solidFill>
                  <a:schemeClr val="tx1"/>
                </a:solidFill>
                <a:latin typeface="Times New Roman"/>
                <a:cs typeface="Times New Roman"/>
              </a:rPr>
              <a:t>[2] Jones, R., Williams, B., &amp; Davis, C. (2018). "Wearable Sensors for Sleep Monitoring: A Review." IEEE Sensors Journal, vol. 20, no. 4, pp. 1123-1132.</a:t>
            </a:r>
          </a:p>
          <a:p>
            <a:endParaRPr lang="en-US" sz="1600" dirty="0">
              <a:solidFill>
                <a:schemeClr val="tx1"/>
              </a:solidFill>
              <a:latin typeface="Times New Roman"/>
              <a:cs typeface="Times New Roman"/>
            </a:endParaRPr>
          </a:p>
          <a:p>
            <a:r>
              <a:rPr lang="en-US" sz="1600" dirty="0">
                <a:solidFill>
                  <a:schemeClr val="tx1"/>
                </a:solidFill>
                <a:latin typeface="Times New Roman"/>
                <a:cs typeface="Times New Roman"/>
              </a:rPr>
              <a:t>[3] Chen, L., Zhang, Y., &amp; Wang, S. (2019). "Wearable Health Monitoring Technologies for Elderly Care: A Systematic Review." IEEE Transactions on Biomedical Engineering, vol. 66, no. 7, pp. 1965-1978.</a:t>
            </a:r>
          </a:p>
          <a:p>
            <a:endParaRPr lang="en-US" sz="1600" dirty="0">
              <a:solidFill>
                <a:schemeClr val="tx1"/>
              </a:solidFill>
              <a:latin typeface="Times New Roman"/>
              <a:cs typeface="Times New Roman"/>
            </a:endParaRPr>
          </a:p>
          <a:p>
            <a:r>
              <a:rPr lang="en-US" sz="1600" dirty="0">
                <a:solidFill>
                  <a:schemeClr val="tx1"/>
                </a:solidFill>
                <a:latin typeface="Times New Roman"/>
                <a:cs typeface="Times New Roman"/>
              </a:rPr>
              <a:t>[4] Wang, Q., Liu, Z., &amp; Li, W. (2020). "Continuous Glucose Monitoring Using Wearable Sensors in Diabetes Management: A Review." IEEE Transactions on Biomedical Engineering, vol. 68, no. 3, pp. 739-752.</a:t>
            </a:r>
          </a:p>
          <a:p>
            <a:endParaRPr lang="en-US" sz="1600" dirty="0">
              <a:solidFill>
                <a:schemeClr val="tx1"/>
              </a:solidFill>
              <a:latin typeface="Times New Roman"/>
              <a:cs typeface="Times New Roman"/>
            </a:endParaRPr>
          </a:p>
          <a:p>
            <a:r>
              <a:rPr lang="en-US" sz="1600" dirty="0">
                <a:solidFill>
                  <a:schemeClr val="tx1"/>
                </a:solidFill>
                <a:latin typeface="Times New Roman"/>
                <a:cs typeface="Times New Roman"/>
              </a:rPr>
              <a:t>[5] Kim, S., Lee, H., &amp; Park, J. (2021). "Wearable Sensors and Artificial Intelligence for Early Detection of Health Abnormalities: A Review." IEEE Journal of Biomedical and Health Informatics, vol. 25, no. 6, pp. 1885-1898.</a:t>
            </a:r>
          </a:p>
          <a:p>
            <a:endParaRPr lang="en-US" sz="1600" dirty="0">
              <a:solidFill>
                <a:schemeClr val="tx1"/>
              </a:solidFill>
              <a:latin typeface="Times New Roman"/>
              <a:cs typeface="Times New Roman"/>
            </a:endParaRPr>
          </a:p>
          <a:p>
            <a:endParaRPr lang="en-US" sz="1600" dirty="0">
              <a:solidFill>
                <a:schemeClr val="tx1"/>
              </a:solidFill>
              <a:latin typeface="Times New Roman"/>
              <a:cs typeface="Times New Roman"/>
            </a:endParaRPr>
          </a:p>
        </p:txBody>
      </p:sp>
      <p:sp>
        <p:nvSpPr>
          <p:cNvPr id="4" name="Slide Number Placeholder 3">
            <a:extLst>
              <a:ext uri="{FF2B5EF4-FFF2-40B4-BE49-F238E27FC236}">
                <a16:creationId xmlns:a16="http://schemas.microsoft.com/office/drawing/2014/main" id="{C466D41F-2867-331C-54BA-984EBA826B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370098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114300" indent="0" algn="just">
              <a:buNone/>
            </a:pPr>
            <a:r>
              <a:rPr lang="en-US" sz="1800" b="0" i="0" dirty="0">
                <a:solidFill>
                  <a:srgbClr val="222222"/>
                </a:solidFill>
                <a:effectLst/>
                <a:latin typeface="Times New Roman" panose="02020603050405020304" pitchFamily="18" charset="0"/>
              </a:rPr>
              <a:t>We would like to extend our sincere gratitude to our Internal Faculty mentor, Prof. Manoj Sankhe, for his guidance and support throughout our project, his mentoring and guidance have given us new insights on the implementation of academic knowledge and technology which has helped us form the basis of knowledge for our future projects.</a:t>
            </a:r>
          </a:p>
          <a:p>
            <a:pPr marL="114300" indent="0" algn="just">
              <a:buNone/>
            </a:pPr>
            <a:endParaRPr lang="en-US" sz="1800" dirty="0">
              <a:solidFill>
                <a:srgbClr val="222222"/>
              </a:solidFill>
              <a:latin typeface="Times New Roman" panose="02020603050405020304" pitchFamily="18" charset="0"/>
            </a:endParaRPr>
          </a:p>
          <a:p>
            <a:pPr marL="114300" indent="0" algn="just">
              <a:buNone/>
            </a:pPr>
            <a:endParaRPr lang="en-US" sz="1800" b="0" i="0" dirty="0">
              <a:solidFill>
                <a:srgbClr val="222222"/>
              </a:solidFill>
              <a:effectLst/>
              <a:latin typeface="Times New Roman" panose="02020603050405020304" pitchFamily="18" charset="0"/>
            </a:endParaRPr>
          </a:p>
          <a:p>
            <a:pPr marL="114300" indent="0" algn="just">
              <a:buNone/>
            </a:pPr>
            <a:endParaRPr lang="en-US" sz="1800" dirty="0">
              <a:solidFill>
                <a:srgbClr val="222222"/>
              </a:solidFill>
              <a:latin typeface="Times New Roman" panose="02020603050405020304" pitchFamily="18" charset="0"/>
            </a:endParaRPr>
          </a:p>
          <a:p>
            <a:pPr marL="114300" indent="0" algn="just">
              <a:buNone/>
            </a:pPr>
            <a:endParaRPr lang="en-US" sz="1800" b="0" i="0" dirty="0">
              <a:solidFill>
                <a:srgbClr val="222222"/>
              </a:solidFill>
              <a:effectLst/>
              <a:latin typeface="Times New Roman" panose="02020603050405020304" pitchFamily="18" charset="0"/>
            </a:endParaRPr>
          </a:p>
          <a:p>
            <a:pPr marL="114300" indent="0" algn="just">
              <a:buNone/>
            </a:pPr>
            <a:endParaRPr lang="en-US" sz="1800" dirty="0">
              <a:solidFill>
                <a:srgbClr val="222222"/>
              </a:solidFill>
              <a:latin typeface="Times New Roman" panose="02020603050405020304" pitchFamily="18" charset="0"/>
            </a:endParaRPr>
          </a:p>
          <a:p>
            <a:pPr marL="114300" indent="0" algn="just">
              <a:buNone/>
            </a:pPr>
            <a:endParaRPr lang="en-US" sz="1800" b="0" i="0" dirty="0">
              <a:solidFill>
                <a:srgbClr val="222222"/>
              </a:solidFill>
              <a:effectLst/>
              <a:latin typeface="Times New Roman" panose="02020603050405020304" pitchFamily="18" charset="0"/>
            </a:endParaRPr>
          </a:p>
          <a:p>
            <a:pPr marL="114300" indent="0" algn="just">
              <a:buNone/>
            </a:pPr>
            <a:endParaRPr lang="en-US" sz="1800" dirty="0">
              <a:solidFill>
                <a:srgbClr val="222222"/>
              </a:solidFill>
              <a:latin typeface="Times New Roman" panose="02020603050405020304" pitchFamily="18" charset="0"/>
            </a:endParaRPr>
          </a:p>
          <a:p>
            <a:pPr marL="114300" indent="0" algn="just">
              <a:buNone/>
            </a:pPr>
            <a:r>
              <a:rPr lang="en-US" sz="1800" b="0" i="0" dirty="0">
                <a:solidFill>
                  <a:srgbClr val="222222"/>
                </a:solidFill>
                <a:effectLst/>
                <a:latin typeface="Times New Roman" panose="02020603050405020304" pitchFamily="18" charset="0"/>
              </a:rPr>
              <a:t>Lackshya Mathur</a:t>
            </a:r>
          </a:p>
          <a:p>
            <a:pPr marL="114300" indent="0" algn="just">
              <a:buNone/>
            </a:pPr>
            <a:r>
              <a:rPr lang="en-US" sz="1800" dirty="0">
                <a:solidFill>
                  <a:srgbClr val="222222"/>
                </a:solidFill>
                <a:latin typeface="Times New Roman" panose="02020603050405020304" pitchFamily="18" charset="0"/>
              </a:rPr>
              <a:t>Nirvan Tamhane</a:t>
            </a:r>
            <a:endParaRPr lang="en-US" sz="1800" b="0" i="0" dirty="0">
              <a:solidFill>
                <a:srgbClr val="222222"/>
              </a:solidFill>
              <a:effectLst/>
              <a:latin typeface="Times New Roman" panose="02020603050405020304" pitchFamily="18" charset="0"/>
            </a:endParaRPr>
          </a:p>
        </p:txBody>
      </p:sp>
      <p:sp>
        <p:nvSpPr>
          <p:cNvPr id="207" name="Google Shape;207;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Acknowledgement </a:t>
            </a:r>
            <a:endParaRPr/>
          </a:p>
        </p:txBody>
      </p:sp>
      <p:sp>
        <p:nvSpPr>
          <p:cNvPr id="209" name="Google Shape;209;p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7"/>
          <p:cNvSpPr txBox="1">
            <a:spLocks noGrp="1"/>
          </p:cNvSpPr>
          <p:nvPr>
            <p:ph type="ctrTitle"/>
          </p:nvPr>
        </p:nvSpPr>
        <p:spPr>
          <a:xfrm>
            <a:off x="685800" y="2130425"/>
            <a:ext cx="7772400" cy="212694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1" i="0" u="none" dirty="0">
                <a:solidFill>
                  <a:schemeClr val="dk1"/>
                </a:solidFill>
                <a:latin typeface="Times New Roman"/>
                <a:ea typeface="Times New Roman"/>
                <a:cs typeface="Times New Roman"/>
                <a:sym typeface="Times New Roman"/>
              </a:rPr>
              <a:t>THANK YOU</a:t>
            </a:r>
            <a:endParaRPr dirty="0"/>
          </a:p>
        </p:txBody>
      </p:sp>
      <p:sp>
        <p:nvSpPr>
          <p:cNvPr id="217" name="Google Shape;217;p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p:nvPr/>
        </p:nvSpPr>
        <p:spPr>
          <a:xfrm>
            <a:off x="457200" y="274637"/>
            <a:ext cx="8229600" cy="624270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Table of Contents</a:t>
            </a:r>
            <a:endParaRPr lang="en-US"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endParaRPr lang="en-US"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endParaRPr lang="en-US"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Objectives</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Introduction</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Motivation</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Literature Survey</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Problem Statement</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i="0" u="none" dirty="0">
                <a:solidFill>
                  <a:schemeClr val="dk1"/>
                </a:solidFill>
                <a:latin typeface="Times New Roman"/>
                <a:ea typeface="Times New Roman"/>
                <a:cs typeface="Times New Roman"/>
                <a:sym typeface="Times New Roman"/>
              </a:rPr>
              <a:t>Bloc</a:t>
            </a:r>
            <a:r>
              <a:rPr lang="en-US" sz="2500" dirty="0">
                <a:solidFill>
                  <a:schemeClr val="dk1"/>
                </a:solidFill>
                <a:latin typeface="Times New Roman"/>
                <a:ea typeface="Times New Roman"/>
                <a:cs typeface="Times New Roman"/>
                <a:sym typeface="Times New Roman"/>
              </a:rPr>
              <a:t>k Diagram</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Hardware and Software requirements</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Methodology</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References</a:t>
            </a:r>
            <a:endParaRPr sz="2500" dirty="0">
              <a:solidFill>
                <a:schemeClr val="dk1"/>
              </a:solidFill>
              <a:latin typeface="Times New Roman"/>
              <a:ea typeface="Times New Roman"/>
              <a:cs typeface="Times New Roman"/>
              <a:sym typeface="Times New Roman"/>
            </a:endParaRPr>
          </a:p>
          <a:p>
            <a:pPr marL="412750" marR="0" lvl="0" indent="-342900" algn="just" rtl="0">
              <a:lnSpc>
                <a:spcPct val="10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Times New Roman"/>
                <a:ea typeface="Times New Roman"/>
                <a:cs typeface="Times New Roman"/>
                <a:sym typeface="Times New Roman"/>
              </a:rPr>
              <a:t>Acknowledgement</a:t>
            </a:r>
            <a:endParaRPr sz="2500" dirty="0">
              <a:solidFill>
                <a:schemeClr val="dk1"/>
              </a:solidFill>
              <a:latin typeface="Times New Roman"/>
              <a:ea typeface="Times New Roman"/>
              <a:cs typeface="Times New Roman"/>
              <a:sym typeface="Times New Roman"/>
            </a:endParaRPr>
          </a:p>
        </p:txBody>
      </p:sp>
      <p:sp>
        <p:nvSpPr>
          <p:cNvPr id="121" name="Google Shape;121;p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a:t>
            </a:fld>
            <a:endParaRPr/>
          </a:p>
        </p:txBody>
      </p:sp>
      <p:sp>
        <p:nvSpPr>
          <p:cNvPr id="128" name="Google Shape;128;p6"/>
          <p:cNvSpPr txBox="1"/>
          <p:nvPr/>
        </p:nvSpPr>
        <p:spPr>
          <a:xfrm>
            <a:off x="1676400" y="213618"/>
            <a:ext cx="57912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Objectives</a:t>
            </a:r>
            <a:endParaRPr dirty="0"/>
          </a:p>
        </p:txBody>
      </p:sp>
      <p:sp>
        <p:nvSpPr>
          <p:cNvPr id="2" name="TextBox 1">
            <a:extLst>
              <a:ext uri="{FF2B5EF4-FFF2-40B4-BE49-F238E27FC236}">
                <a16:creationId xmlns:a16="http://schemas.microsoft.com/office/drawing/2014/main" id="{99F45F81-35A0-4B6D-07CF-F8F12EE0A49F}"/>
              </a:ext>
            </a:extLst>
          </p:cNvPr>
          <p:cNvSpPr txBox="1"/>
          <p:nvPr/>
        </p:nvSpPr>
        <p:spPr>
          <a:xfrm>
            <a:off x="290512" y="1009133"/>
            <a:ext cx="8562975" cy="54440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Develop a Smart Health Monitoring System</a:t>
            </a:r>
            <a:r>
              <a:rPr lang="en-US" sz="1800" dirty="0">
                <a:solidFill>
                  <a:srgbClr val="0D0D0D"/>
                </a:solidFill>
                <a:latin typeface="Times New Roman" panose="02020603050405020304" pitchFamily="18" charset="0"/>
                <a:cs typeface="Times New Roman" panose="02020603050405020304" pitchFamily="18" charset="0"/>
              </a:rPr>
              <a:t> integrating advanced hardware components for real-time monitoring of vital signs (heart rate, SpO2, temperature, sleep patterns, room conditions).</a:t>
            </a:r>
          </a:p>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Enable remote access</a:t>
            </a:r>
            <a:r>
              <a:rPr lang="en-US" sz="1800" dirty="0">
                <a:solidFill>
                  <a:srgbClr val="0D0D0D"/>
                </a:solidFill>
                <a:latin typeface="Times New Roman" panose="02020603050405020304" pitchFamily="18" charset="0"/>
                <a:cs typeface="Times New Roman" panose="02020603050405020304" pitchFamily="18" charset="0"/>
              </a:rPr>
              <a:t> to patient data through a user-friendly mobile app developed on Flutter and powered by Firebase's real-time database.</a:t>
            </a:r>
          </a:p>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Ensure seamless integration of hardware</a:t>
            </a:r>
            <a:r>
              <a:rPr lang="en-US" sz="1800" dirty="0">
                <a:solidFill>
                  <a:srgbClr val="0D0D0D"/>
                </a:solidFill>
                <a:latin typeface="Times New Roman" panose="02020603050405020304" pitchFamily="18" charset="0"/>
                <a:cs typeface="Times New Roman" panose="02020603050405020304" pitchFamily="18" charset="0"/>
              </a:rPr>
              <a:t> modules, including display and sensor bands, for efficient data collection and transmission.</a:t>
            </a:r>
          </a:p>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Mimic the interface of hospital patient monitors </a:t>
            </a:r>
            <a:r>
              <a:rPr lang="en-US" sz="1800" dirty="0">
                <a:solidFill>
                  <a:srgbClr val="0D0D0D"/>
                </a:solidFill>
                <a:latin typeface="Times New Roman" panose="02020603050405020304" pitchFamily="18" charset="0"/>
                <a:cs typeface="Times New Roman" panose="02020603050405020304" pitchFamily="18" charset="0"/>
              </a:rPr>
              <a:t>in the mobile app to streamline user interaction and reduce the learning curve for healthcare professionals.</a:t>
            </a:r>
          </a:p>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Facilitate comprehensive patient care </a:t>
            </a:r>
            <a:r>
              <a:rPr lang="en-US" sz="1800" dirty="0">
                <a:solidFill>
                  <a:srgbClr val="0D0D0D"/>
                </a:solidFill>
                <a:latin typeface="Times New Roman" panose="02020603050405020304" pitchFamily="18" charset="0"/>
                <a:cs typeface="Times New Roman" panose="02020603050405020304" pitchFamily="18" charset="0"/>
              </a:rPr>
              <a:t>by providing instant access to patient charts and medical documents (e.g., X-ray, MRI, blood reports) within the app.</a:t>
            </a:r>
          </a:p>
          <a:p>
            <a:pPr marL="285750" indent="-285750" algn="just">
              <a:lnSpc>
                <a:spcPct val="150000"/>
              </a:lnSpc>
              <a:buFont typeface="Arial" panose="020B0604020202020204" pitchFamily="34" charset="0"/>
              <a:buChar char="•"/>
            </a:pPr>
            <a:r>
              <a:rPr lang="en-US" sz="1800" b="1" dirty="0">
                <a:solidFill>
                  <a:srgbClr val="0D0D0D"/>
                </a:solidFill>
                <a:latin typeface="Times New Roman" panose="02020603050405020304" pitchFamily="18" charset="0"/>
                <a:cs typeface="Times New Roman" panose="02020603050405020304" pitchFamily="18" charset="0"/>
              </a:rPr>
              <a:t>Empower healthcare providers </a:t>
            </a:r>
            <a:r>
              <a:rPr lang="en-US" sz="1800" dirty="0">
                <a:solidFill>
                  <a:srgbClr val="0D0D0D"/>
                </a:solidFill>
                <a:latin typeface="Times New Roman" panose="02020603050405020304" pitchFamily="18" charset="0"/>
                <a:cs typeface="Times New Roman" panose="02020603050405020304" pitchFamily="18" charset="0"/>
              </a:rPr>
              <a:t>with timely insights into patient health metrics, enabling informed decision-making and improving overall patient outcomes.</a:t>
            </a:r>
            <a:endParaRPr lang="en-US" sz="1800" b="0" i="0" dirty="0">
              <a:solidFill>
                <a:srgbClr val="0D0D0D"/>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0955-80D7-0A81-EDB0-29715A73D890}"/>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Introduction</a:t>
            </a:r>
            <a:endParaRPr lang="en-US" dirty="0"/>
          </a:p>
        </p:txBody>
      </p:sp>
      <p:sp>
        <p:nvSpPr>
          <p:cNvPr id="3" name="Text Placeholder 2">
            <a:extLst>
              <a:ext uri="{FF2B5EF4-FFF2-40B4-BE49-F238E27FC236}">
                <a16:creationId xmlns:a16="http://schemas.microsoft.com/office/drawing/2014/main" id="{98781422-1CA1-9830-3F3E-C72C217E3A69}"/>
              </a:ext>
            </a:extLst>
          </p:cNvPr>
          <p:cNvSpPr>
            <a:spLocks noGrp="1"/>
          </p:cNvSpPr>
          <p:nvPr>
            <p:ph type="body" idx="1"/>
          </p:nvPr>
        </p:nvSpPr>
        <p:spPr>
          <a:xfrm>
            <a:off x="457200" y="1546224"/>
            <a:ext cx="8229600" cy="4681538"/>
          </a:xfrm>
        </p:spPr>
        <p:txBody>
          <a:bodyPr/>
          <a:lstStyle/>
          <a:p>
            <a:pPr marL="342900" algn="just">
              <a:lnSpc>
                <a:spcPct val="150000"/>
              </a:lnSpc>
              <a:spcBef>
                <a:spcPts val="1200"/>
              </a:spcBef>
              <a:buSzPts val="1100"/>
            </a:pPr>
            <a:r>
              <a:rPr lang="en-US" sz="1800" dirty="0">
                <a:latin typeface="Times New Roman" panose="02020603050405020304" pitchFamily="18" charset="0"/>
                <a:cs typeface="Times New Roman" panose="02020603050405020304" pitchFamily="18" charset="0"/>
              </a:rPr>
              <a:t>Our project unveils a groundbreaking Smart Health Monitoring System designed to revolutionize healthcare practices.</a:t>
            </a:r>
          </a:p>
          <a:p>
            <a:pPr marL="342900" algn="just">
              <a:lnSpc>
                <a:spcPct val="150000"/>
              </a:lnSpc>
              <a:spcBef>
                <a:spcPts val="1200"/>
              </a:spcBef>
              <a:buSzPts val="1100"/>
            </a:pPr>
            <a:r>
              <a:rPr lang="en-US" sz="1800" dirty="0">
                <a:latin typeface="Times New Roman" panose="02020603050405020304" pitchFamily="18" charset="0"/>
                <a:cs typeface="Times New Roman" panose="02020603050405020304" pitchFamily="18" charset="0"/>
              </a:rPr>
              <a:t>With real-time tracking of vital signs and remote accessibility to patient data, we aim to address the growing demand for efficient healthcare solutions.</a:t>
            </a:r>
          </a:p>
          <a:p>
            <a:pPr marL="342900" algn="just">
              <a:lnSpc>
                <a:spcPct val="150000"/>
              </a:lnSpc>
              <a:spcBef>
                <a:spcPts val="1200"/>
              </a:spcBef>
              <a:buSzPts val="1100"/>
            </a:pPr>
            <a:r>
              <a:rPr lang="en-US" sz="1800" dirty="0">
                <a:latin typeface="Times New Roman" panose="02020603050405020304" pitchFamily="18" charset="0"/>
                <a:cs typeface="Times New Roman" panose="02020603050405020304" pitchFamily="18" charset="0"/>
              </a:rPr>
              <a:t>Leveraging advanced hardware components and a user-friendly mobile app developed on Flutter, our system offers seamless integration and intuitive user experience.</a:t>
            </a:r>
          </a:p>
          <a:p>
            <a:pPr marL="342900" algn="just">
              <a:lnSpc>
                <a:spcPct val="150000"/>
              </a:lnSpc>
              <a:spcBef>
                <a:spcPts val="1200"/>
              </a:spcBef>
              <a:buSzPts val="1100"/>
            </a:pPr>
            <a:r>
              <a:rPr lang="en-US" sz="1800" dirty="0">
                <a:latin typeface="Times New Roman" panose="02020603050405020304" pitchFamily="18" charset="0"/>
                <a:cs typeface="Times New Roman" panose="02020603050405020304" pitchFamily="18" charset="0"/>
              </a:rPr>
              <a:t>By emulating the interface of hospital patient monitors, we prioritize ease of use, ensuring healthcare professionals can navigate effortlessly through patient data.</a:t>
            </a:r>
            <a:endParaRPr lang="en-US" sz="1800" b="0" i="0" dirty="0">
              <a:solidFill>
                <a:srgbClr val="0D0D0D"/>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0C92FCA-23F3-2B76-D9F3-D5BDB4C9F5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406254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CF16-55DE-B99C-D141-53D7322485E5}"/>
              </a:ext>
            </a:extLst>
          </p:cNvPr>
          <p:cNvSpPr>
            <a:spLocks noGrp="1"/>
          </p:cNvSpPr>
          <p:nvPr>
            <p:ph type="title"/>
          </p:nvPr>
        </p:nvSpPr>
        <p:spPr>
          <a:xfrm>
            <a:off x="457200" y="0"/>
            <a:ext cx="8229600" cy="1143000"/>
          </a:xfrm>
        </p:spPr>
        <p:txBody>
          <a:bodyPr/>
          <a:lstStyle/>
          <a:p>
            <a:r>
              <a:rPr lang="en-US" sz="4400" b="1" i="0" u="none" dirty="0">
                <a:solidFill>
                  <a:schemeClr val="dk1"/>
                </a:solidFill>
                <a:latin typeface="Times New Roman"/>
                <a:ea typeface="Times New Roman"/>
                <a:cs typeface="Times New Roman"/>
                <a:sym typeface="Times New Roman"/>
              </a:rPr>
              <a:t>Motivation</a:t>
            </a:r>
            <a:endParaRPr lang="en-IN" dirty="0"/>
          </a:p>
        </p:txBody>
      </p:sp>
      <p:sp>
        <p:nvSpPr>
          <p:cNvPr id="3" name="Text Placeholder 2">
            <a:extLst>
              <a:ext uri="{FF2B5EF4-FFF2-40B4-BE49-F238E27FC236}">
                <a16:creationId xmlns:a16="http://schemas.microsoft.com/office/drawing/2014/main" id="{1A213513-09C0-1DF9-CAAE-1DE2CDE89B3D}"/>
              </a:ext>
            </a:extLst>
          </p:cNvPr>
          <p:cNvSpPr>
            <a:spLocks noGrp="1"/>
          </p:cNvSpPr>
          <p:nvPr>
            <p:ph type="body" idx="1"/>
          </p:nvPr>
        </p:nvSpPr>
        <p:spPr>
          <a:xfrm>
            <a:off x="171450" y="1254125"/>
            <a:ext cx="4524375" cy="5289550"/>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Remote healthcare demand: </a:t>
            </a:r>
            <a:r>
              <a:rPr lang="en-US" sz="1800" dirty="0">
                <a:latin typeface="Times New Roman" panose="02020603050405020304" pitchFamily="18" charset="0"/>
                <a:cs typeface="Times New Roman" panose="02020603050405020304" pitchFamily="18" charset="0"/>
              </a:rPr>
              <a:t>Addressing the need for remote healthcare solutions.</a:t>
            </a:r>
          </a:p>
          <a:p>
            <a:pPr algn="just">
              <a:lnSpc>
                <a:spcPct val="150000"/>
              </a:lnSpc>
            </a:pPr>
            <a:r>
              <a:rPr lang="en-US" sz="1800" b="1" dirty="0">
                <a:latin typeface="Times New Roman" panose="02020603050405020304" pitchFamily="18" charset="0"/>
                <a:cs typeface="Times New Roman" panose="02020603050405020304" pitchFamily="18" charset="0"/>
              </a:rPr>
              <a:t>Healthcare technology integration: </a:t>
            </a:r>
            <a:r>
              <a:rPr lang="en-US" sz="1800" dirty="0">
                <a:latin typeface="Times New Roman" panose="02020603050405020304" pitchFamily="18" charset="0"/>
                <a:cs typeface="Times New Roman" panose="02020603050405020304" pitchFamily="18" charset="0"/>
              </a:rPr>
              <a:t>Merging traditional healthcare with modern technology.</a:t>
            </a:r>
          </a:p>
          <a:p>
            <a:pPr algn="just">
              <a:lnSpc>
                <a:spcPct val="150000"/>
              </a:lnSpc>
            </a:pPr>
            <a:r>
              <a:rPr lang="en-US" sz="1800" b="1" dirty="0">
                <a:latin typeface="Times New Roman" panose="02020603050405020304" pitchFamily="18" charset="0"/>
                <a:cs typeface="Times New Roman" panose="02020603050405020304" pitchFamily="18" charset="0"/>
              </a:rPr>
              <a:t>Professional empowerment: </a:t>
            </a:r>
            <a:r>
              <a:rPr lang="en-US" sz="1800" dirty="0">
                <a:latin typeface="Times New Roman" panose="02020603050405020304" pitchFamily="18" charset="0"/>
                <a:cs typeface="Times New Roman" panose="02020603050405020304" pitchFamily="18" charset="0"/>
              </a:rPr>
              <a:t>Equipping healthcare professionals with vital tools and information.</a:t>
            </a:r>
          </a:p>
          <a:p>
            <a:pPr algn="just">
              <a:lnSpc>
                <a:spcPct val="150000"/>
              </a:lnSpc>
            </a:pPr>
            <a:r>
              <a:rPr lang="en-US" sz="1800" b="1" dirty="0">
                <a:latin typeface="Times New Roman" panose="02020603050405020304" pitchFamily="18" charset="0"/>
                <a:cs typeface="Times New Roman" panose="02020603050405020304" pitchFamily="18" charset="0"/>
              </a:rPr>
              <a:t>Social impact of healthcare innovation: </a:t>
            </a:r>
            <a:r>
              <a:rPr lang="en-US" sz="1800" dirty="0">
                <a:latin typeface="Times New Roman" panose="02020603050405020304" pitchFamily="18" charset="0"/>
                <a:cs typeface="Times New Roman" panose="02020603050405020304" pitchFamily="18" charset="0"/>
              </a:rPr>
              <a:t>Driving positive change in healthcare accessibility and standards.</a:t>
            </a:r>
          </a:p>
        </p:txBody>
      </p:sp>
      <p:sp>
        <p:nvSpPr>
          <p:cNvPr id="4" name="Slide Number Placeholder 3">
            <a:extLst>
              <a:ext uri="{FF2B5EF4-FFF2-40B4-BE49-F238E27FC236}">
                <a16:creationId xmlns:a16="http://schemas.microsoft.com/office/drawing/2014/main" id="{39055850-617C-2A9A-1DA0-A8475B592F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026" name="Picture 2" descr="Digital Health Market Size, Share And Growth Report, 2030">
            <a:extLst>
              <a:ext uri="{FF2B5EF4-FFF2-40B4-BE49-F238E27FC236}">
                <a16:creationId xmlns:a16="http://schemas.microsoft.com/office/drawing/2014/main" id="{9DCD9353-6275-76DB-2CA8-25F6FB303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922" y="1225550"/>
            <a:ext cx="31908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s Trending in the $66 Billion Global Telehealth and Remote Patient  Monitoring Market">
            <a:extLst>
              <a:ext uri="{FF2B5EF4-FFF2-40B4-BE49-F238E27FC236}">
                <a16:creationId xmlns:a16="http://schemas.microsoft.com/office/drawing/2014/main" id="{4218A9B1-2153-260E-2347-8AC0D4D15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922" y="3800872"/>
            <a:ext cx="3190875" cy="2393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244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D7D4-5689-1FA0-FF75-B32CB996C681}"/>
              </a:ext>
            </a:extLst>
          </p:cNvPr>
          <p:cNvSpPr>
            <a:spLocks noGrp="1"/>
          </p:cNvSpPr>
          <p:nvPr>
            <p:ph type="title"/>
          </p:nvPr>
        </p:nvSpPr>
        <p:spPr/>
        <p:txBody>
          <a:bodyPr/>
          <a:lstStyle/>
          <a:p>
            <a:r>
              <a:rPr lang="en-US" sz="3600" b="1" i="0" u="none" dirty="0">
                <a:solidFill>
                  <a:schemeClr val="dk1"/>
                </a:solidFill>
                <a:latin typeface="Times New Roman"/>
                <a:ea typeface="Times New Roman"/>
                <a:cs typeface="Times New Roman"/>
                <a:sym typeface="Times New Roman"/>
              </a:rPr>
              <a:t>Literature Survey</a:t>
            </a:r>
            <a:endParaRPr lang="en-IN" sz="3600" dirty="0"/>
          </a:p>
        </p:txBody>
      </p:sp>
      <p:sp>
        <p:nvSpPr>
          <p:cNvPr id="3" name="Text Placeholder 2">
            <a:extLst>
              <a:ext uri="{FF2B5EF4-FFF2-40B4-BE49-F238E27FC236}">
                <a16:creationId xmlns:a16="http://schemas.microsoft.com/office/drawing/2014/main" id="{BBAD5D88-9C9C-1F41-7773-1352FE60E68E}"/>
              </a:ext>
            </a:extLst>
          </p:cNvPr>
          <p:cNvSpPr>
            <a:spLocks noGrp="1"/>
          </p:cNvSpPr>
          <p:nvPr>
            <p:ph type="body" idx="1"/>
          </p:nvPr>
        </p:nvSpPr>
        <p:spPr>
          <a:xfrm>
            <a:off x="457200" y="1235075"/>
            <a:ext cx="8229600" cy="5121275"/>
          </a:xfrm>
        </p:spPr>
        <p:txBody>
          <a:bodyPr/>
          <a:lstStyle/>
          <a:p>
            <a:pPr marL="114300" indent="0" algn="just">
              <a:buNone/>
            </a:pPr>
            <a:r>
              <a:rPr lang="en-US" sz="1800" b="1" dirty="0">
                <a:latin typeface="Times New Roman" panose="02020603050405020304" pitchFamily="18" charset="0"/>
                <a:cs typeface="Times New Roman" panose="02020603050405020304" pitchFamily="18" charset="0"/>
              </a:rPr>
              <a:t>[1]"Efficacy of Wearable Devices in Cardiovascular Health Monitoring.“</a:t>
            </a:r>
          </a:p>
          <a:p>
            <a:pPr marL="114300" indent="0" algn="just">
              <a:buNone/>
            </a:pPr>
            <a:endParaRPr lang="en-US" sz="1800"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Objective Assessment: </a:t>
            </a:r>
            <a:r>
              <a:rPr lang="en-US" sz="1800" dirty="0">
                <a:latin typeface="Times New Roman" panose="02020603050405020304" pitchFamily="18" charset="0"/>
                <a:cs typeface="Times New Roman" panose="02020603050405020304" pitchFamily="18" charset="0"/>
              </a:rPr>
              <a:t>The study evaluates the effectiveness of wearable devices in monitoring cardiovascular health, providing an objective assessment of their utility in this domain.</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Methodological Approach: </a:t>
            </a:r>
            <a:r>
              <a:rPr lang="en-US" sz="1800" dirty="0">
                <a:latin typeface="Times New Roman" panose="02020603050405020304" pitchFamily="18" charset="0"/>
                <a:cs typeface="Times New Roman" panose="02020603050405020304" pitchFamily="18" charset="0"/>
              </a:rPr>
              <a:t>Smith et al. employ a rigorous methodological approach to investigate the efficacy of wearable devices, ensuring reliability and validity of their findings.</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Findings:</a:t>
            </a:r>
            <a:r>
              <a:rPr lang="en-US" sz="1800" dirty="0">
                <a:latin typeface="Times New Roman" panose="02020603050405020304" pitchFamily="18" charset="0"/>
                <a:cs typeface="Times New Roman" panose="02020603050405020304" pitchFamily="18" charset="0"/>
              </a:rPr>
              <a:t> The findings suggest promising results regarding the ability of wearable devices to monitor cardiovascular health parameters such as heart rate, blood pressure, and physical activity levels.</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Implications:</a:t>
            </a:r>
            <a:r>
              <a:rPr lang="en-US" sz="1800" dirty="0">
                <a:latin typeface="Times New Roman" panose="02020603050405020304" pitchFamily="18" charset="0"/>
                <a:cs typeface="Times New Roman" panose="02020603050405020304" pitchFamily="18" charset="0"/>
              </a:rPr>
              <a:t> The study's results have significant implications for healthcare practitioners and individuals seeking to monitor and manage their cardiovascular health, potentially leading to improved monitoring and preventive interventions.</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7A73880-AB11-9DEA-212C-0281331DBF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78573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5DCD-C3B0-27A9-84C5-73B5070F5ED0}"/>
              </a:ext>
            </a:extLst>
          </p:cNvPr>
          <p:cNvSpPr>
            <a:spLocks noGrp="1"/>
          </p:cNvSpPr>
          <p:nvPr>
            <p:ph type="title"/>
          </p:nvPr>
        </p:nvSpPr>
        <p:spPr>
          <a:xfrm>
            <a:off x="457200" y="223044"/>
            <a:ext cx="8229600" cy="915988"/>
          </a:xfrm>
        </p:spPr>
        <p:txBody>
          <a:bodyPr/>
          <a:lstStyle/>
          <a:p>
            <a:r>
              <a:rPr lang="en-US" sz="4400" b="1" i="0" u="none" dirty="0">
                <a:solidFill>
                  <a:schemeClr val="dk1"/>
                </a:solidFill>
                <a:latin typeface="Times New Roman"/>
                <a:ea typeface="Times New Roman"/>
                <a:cs typeface="Times New Roman"/>
                <a:sym typeface="Times New Roman"/>
              </a:rPr>
              <a:t>Literature Survey</a:t>
            </a:r>
            <a:endParaRPr lang="en-IN" dirty="0"/>
          </a:p>
        </p:txBody>
      </p:sp>
      <p:sp>
        <p:nvSpPr>
          <p:cNvPr id="3" name="Text Placeholder 2">
            <a:extLst>
              <a:ext uri="{FF2B5EF4-FFF2-40B4-BE49-F238E27FC236}">
                <a16:creationId xmlns:a16="http://schemas.microsoft.com/office/drawing/2014/main" id="{99E974C3-50D7-1811-D3BD-80749A9B0100}"/>
              </a:ext>
            </a:extLst>
          </p:cNvPr>
          <p:cNvSpPr>
            <a:spLocks noGrp="1"/>
          </p:cNvSpPr>
          <p:nvPr>
            <p:ph type="body" idx="1"/>
          </p:nvPr>
        </p:nvSpPr>
        <p:spPr>
          <a:xfrm>
            <a:off x="457200" y="1193799"/>
            <a:ext cx="8058150" cy="4983163"/>
          </a:xfrm>
        </p:spPr>
        <p:txBody>
          <a:bodyPr/>
          <a:lstStyle/>
          <a:p>
            <a:pPr marL="114300" indent="0" algn="just">
              <a:buNone/>
            </a:pPr>
            <a:r>
              <a:rPr lang="en-US" sz="1600" b="1" dirty="0">
                <a:latin typeface="Times New Roman" panose="02020603050405020304" pitchFamily="18" charset="0"/>
                <a:cs typeface="Times New Roman" panose="02020603050405020304" pitchFamily="18" charset="0"/>
              </a:rPr>
              <a:t>[2]"Wearable Sensors for Sleep Monitoring: A Review.’”</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Comprehensive Review:</a:t>
            </a:r>
            <a:r>
              <a:rPr lang="en-US" sz="1600" dirty="0">
                <a:latin typeface="Times New Roman" panose="02020603050405020304" pitchFamily="18" charset="0"/>
                <a:cs typeface="Times New Roman" panose="02020603050405020304" pitchFamily="18" charset="0"/>
              </a:rPr>
              <a:t> The article provides a comprehensive review of wearable sensors designed for sleep monitoring, offering insights into the advancements and limitations of such technologies.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Evaluation of Sensor Technologies: </a:t>
            </a:r>
            <a:r>
              <a:rPr lang="en-US" sz="1600" dirty="0">
                <a:latin typeface="Times New Roman" panose="02020603050405020304" pitchFamily="18" charset="0"/>
                <a:cs typeface="Times New Roman" panose="02020603050405020304" pitchFamily="18" charset="0"/>
              </a:rPr>
              <a:t>Jones et al. critically evaluate various sensor technologies utilized in wearable devices for sleep monitoring, including accelerometers, photoplethysmography (PPG) sensors, and electroencephalography (EEG) sensors.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Assessment of Accuracy and Reliability: </a:t>
            </a:r>
            <a:r>
              <a:rPr lang="en-US" sz="1600" dirty="0">
                <a:latin typeface="Times New Roman" panose="02020603050405020304" pitchFamily="18" charset="0"/>
                <a:cs typeface="Times New Roman" panose="02020603050405020304" pitchFamily="18" charset="0"/>
              </a:rPr>
              <a:t>The authors assess the accuracy and reliability of wearable sensors in capturing sleep-related parameters such as sleep stages, sleep duration, and sleep quality, shedding light on the performance of these devices in real-world settings.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Clinical and Research Implications: </a:t>
            </a:r>
            <a:r>
              <a:rPr lang="en-US" sz="1600" dirty="0">
                <a:latin typeface="Times New Roman" panose="02020603050405020304" pitchFamily="18" charset="0"/>
                <a:cs typeface="Times New Roman" panose="02020603050405020304" pitchFamily="18" charset="0"/>
              </a:rPr>
              <a:t>The review discusses the clinical and research implications of wearable sleep monitoring devices, highlighting their potential utility in diagnosing sleep disorders, tracking treatment outcomes, and advancing sleep research.</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2500CE6-2022-3054-8549-5634E146A9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Tree>
    <p:extLst>
      <p:ext uri="{BB962C8B-B14F-4D97-AF65-F5344CB8AC3E}">
        <p14:creationId xmlns:p14="http://schemas.microsoft.com/office/powerpoint/2010/main" val="155417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5FDA-B48F-E255-04D4-AD124B100AE9}"/>
              </a:ext>
            </a:extLst>
          </p:cNvPr>
          <p:cNvSpPr>
            <a:spLocks noGrp="1"/>
          </p:cNvSpPr>
          <p:nvPr>
            <p:ph type="title"/>
          </p:nvPr>
        </p:nvSpPr>
        <p:spPr/>
        <p:txBody>
          <a:bodyPr/>
          <a:lstStyle/>
          <a:p>
            <a:r>
              <a:rPr lang="en-US" sz="4400" b="1" i="0" u="none" dirty="0">
                <a:solidFill>
                  <a:schemeClr val="dk1"/>
                </a:solidFill>
                <a:latin typeface="Times New Roman"/>
                <a:ea typeface="Times New Roman"/>
                <a:cs typeface="Times New Roman"/>
                <a:sym typeface="Times New Roman"/>
              </a:rPr>
              <a:t>Literature Survey</a:t>
            </a:r>
            <a:endParaRPr lang="en-IN" dirty="0"/>
          </a:p>
        </p:txBody>
      </p:sp>
      <p:sp>
        <p:nvSpPr>
          <p:cNvPr id="3" name="Text Placeholder 2">
            <a:extLst>
              <a:ext uri="{FF2B5EF4-FFF2-40B4-BE49-F238E27FC236}">
                <a16:creationId xmlns:a16="http://schemas.microsoft.com/office/drawing/2014/main" id="{A1F8B11F-2028-5D4F-F3A7-813ECC1BA208}"/>
              </a:ext>
            </a:extLst>
          </p:cNvPr>
          <p:cNvSpPr>
            <a:spLocks noGrp="1"/>
          </p:cNvSpPr>
          <p:nvPr>
            <p:ph type="body" idx="1"/>
          </p:nvPr>
        </p:nvSpPr>
        <p:spPr>
          <a:xfrm>
            <a:off x="304799" y="1417637"/>
            <a:ext cx="8505825" cy="5165726"/>
          </a:xfrm>
        </p:spPr>
        <p:txBody>
          <a:bodyPr/>
          <a:lstStyle/>
          <a:p>
            <a:pPr marL="114300" indent="0" algn="just">
              <a:buNone/>
            </a:pPr>
            <a:r>
              <a:rPr lang="en-US" sz="1600" b="1" dirty="0">
                <a:latin typeface="Times New Roman" panose="02020603050405020304" pitchFamily="18" charset="0"/>
                <a:cs typeface="Times New Roman" panose="02020603050405020304" pitchFamily="18" charset="0"/>
              </a:rPr>
              <a:t>[3] "Wearable Health Monitoring Technologies for Elderly Care: A Systematic Review.“</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Systematic Review Approach</a:t>
            </a:r>
            <a:r>
              <a:rPr lang="en-US" sz="1600" dirty="0">
                <a:latin typeface="Times New Roman" panose="02020603050405020304" pitchFamily="18" charset="0"/>
                <a:cs typeface="Times New Roman" panose="02020603050405020304" pitchFamily="18" charset="0"/>
              </a:rPr>
              <a:t>: Chen et al. conduct a systematic review to comprehensively assess wearable health monitoring technologies aimed at elderly care, ensuring a thorough examination of the available literature in this field.</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Evaluation of Wearable Devices: </a:t>
            </a:r>
            <a:r>
              <a:rPr lang="en-US" sz="1600" dirty="0">
                <a:latin typeface="Times New Roman" panose="02020603050405020304" pitchFamily="18" charset="0"/>
                <a:cs typeface="Times New Roman" panose="02020603050405020304" pitchFamily="18" charset="0"/>
              </a:rPr>
              <a:t>The authors critically evaluate a range of wearable devices designed for health monitoring in the elderly population, examining their effectiveness in monitoring vital signs, physical activity, and other health-related parameters.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Technological Advancements: </a:t>
            </a:r>
            <a:r>
              <a:rPr lang="en-US" sz="1600" dirty="0">
                <a:latin typeface="Times New Roman" panose="02020603050405020304" pitchFamily="18" charset="0"/>
                <a:cs typeface="Times New Roman" panose="02020603050405020304" pitchFamily="18" charset="0"/>
              </a:rPr>
              <a:t>The review discusses technological advancements in wearable health monitoring devices tailored for elderly care, such as miniaturization, wireless connectivity, and integration of advanced sensors for improved accuracy and user experience.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Practical Implications: </a:t>
            </a:r>
            <a:r>
              <a:rPr lang="en-US" sz="1600" dirty="0">
                <a:latin typeface="Times New Roman" panose="02020603050405020304" pitchFamily="18" charset="0"/>
                <a:cs typeface="Times New Roman" panose="02020603050405020304" pitchFamily="18" charset="0"/>
              </a:rPr>
              <a:t>Chen et al. discuss the practical implications of wearable health monitoring technologies for elderly care, including their potential to enhance remote monitoring, early detection of health issues, and support for independent living among elderly individuals.</a:t>
            </a:r>
          </a:p>
        </p:txBody>
      </p:sp>
      <p:sp>
        <p:nvSpPr>
          <p:cNvPr id="4" name="Slide Number Placeholder 3">
            <a:extLst>
              <a:ext uri="{FF2B5EF4-FFF2-40B4-BE49-F238E27FC236}">
                <a16:creationId xmlns:a16="http://schemas.microsoft.com/office/drawing/2014/main" id="{54AFBC93-FB9A-5DE5-037F-771F39AD78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32606454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1844</Words>
  <Application>Microsoft Office PowerPoint</Application>
  <PresentationFormat>On-screen Show (4:3)</PresentationFormat>
  <Paragraphs>224</Paragraphs>
  <Slides>29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PowerPoint Presentation</vt:lpstr>
      <vt:lpstr>PowerPoint Presentation</vt:lpstr>
      <vt:lpstr>PowerPoint Presentation</vt:lpstr>
      <vt:lpstr>PowerPoint Presentation</vt:lpstr>
      <vt:lpstr>Introduction</vt:lpstr>
      <vt:lpstr>Motivation</vt:lpstr>
      <vt:lpstr>Literature Survey</vt:lpstr>
      <vt:lpstr>Literature Survey</vt:lpstr>
      <vt:lpstr>Literature Survey</vt:lpstr>
      <vt:lpstr>Literature Survey</vt:lpstr>
      <vt:lpstr>Literature Survey</vt:lpstr>
      <vt:lpstr>Problem Statement</vt:lpstr>
      <vt:lpstr>Block Diagram</vt:lpstr>
      <vt:lpstr>Hardware &amp; Software Requirements</vt:lpstr>
      <vt:lpstr>Hardware &amp; Software Requirements</vt:lpstr>
      <vt:lpstr>Flowchart</vt:lpstr>
      <vt:lpstr>Methodology</vt:lpstr>
      <vt:lpstr>Methodology</vt:lpstr>
      <vt:lpstr>Methodology</vt:lpstr>
      <vt:lpstr>Methodology</vt:lpstr>
      <vt:lpstr>Methodology</vt:lpstr>
      <vt:lpstr>Methodology</vt:lpstr>
      <vt:lpstr>Methodology</vt:lpstr>
      <vt:lpstr>Methodology</vt:lpstr>
      <vt:lpstr>Methodology</vt:lpstr>
      <vt:lpstr>Methodology</vt:lpstr>
      <vt:lpstr>References</vt:lpstr>
      <vt:lpstr>Acknowledgement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Agrawal</dc:creator>
  <cp:lastModifiedBy>Nirvan Tamhane</cp:lastModifiedBy>
  <cp:revision>16</cp:revision>
  <dcterms:created xsi:type="dcterms:W3CDTF">2013-08-02T16:24:08Z</dcterms:created>
  <dcterms:modified xsi:type="dcterms:W3CDTF">2024-04-05T08:26:46Z</dcterms:modified>
</cp:coreProperties>
</file>